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2" r:id="rId2"/>
    <p:sldId id="273" r:id="rId3"/>
    <p:sldId id="274" r:id="rId4"/>
    <p:sldId id="275" r:id="rId5"/>
    <p:sldId id="276" r:id="rId6"/>
    <p:sldId id="278" r:id="rId7"/>
    <p:sldId id="277" r:id="rId8"/>
    <p:sldId id="281" r:id="rId9"/>
    <p:sldId id="279" r:id="rId10"/>
    <p:sldId id="280" r:id="rId11"/>
    <p:sldId id="282" r:id="rId12"/>
    <p:sldId id="283" r:id="rId13"/>
  </p:sldIdLst>
  <p:sldSz cx="29340175" cy="219233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1"/>
    <p:restoredTop sz="94665"/>
  </p:normalViewPr>
  <p:slideViewPr>
    <p:cSldViewPr snapToGrid="0">
      <p:cViewPr varScale="1">
        <p:scale>
          <a:sx n="33" d="100"/>
          <a:sy n="33" d="100"/>
        </p:scale>
        <p:origin x="1884" y="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00513" y="3587925"/>
            <a:ext cx="24939149" cy="7632582"/>
          </a:xfrm>
        </p:spPr>
        <p:txBody>
          <a:bodyPr anchor="b"/>
          <a:lstStyle>
            <a:lvl1pPr algn="ctr">
              <a:defRPr sz="19181"/>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667522" y="11514848"/>
            <a:ext cx="22005131" cy="5293073"/>
          </a:xfrm>
        </p:spPr>
        <p:txBody>
          <a:bodyPr/>
          <a:lstStyle>
            <a:lvl1pPr marL="0" indent="0" algn="ctr">
              <a:buNone/>
              <a:defRPr sz="7672"/>
            </a:lvl1pPr>
            <a:lvl2pPr marL="1461577" indent="0" algn="ctr">
              <a:buNone/>
              <a:defRPr sz="6394"/>
            </a:lvl2pPr>
            <a:lvl3pPr marL="2923154" indent="0" algn="ctr">
              <a:buNone/>
              <a:defRPr sz="5754"/>
            </a:lvl3pPr>
            <a:lvl4pPr marL="4384731" indent="0" algn="ctr">
              <a:buNone/>
              <a:defRPr sz="5115"/>
            </a:lvl4pPr>
            <a:lvl5pPr marL="5846308" indent="0" algn="ctr">
              <a:buNone/>
              <a:defRPr sz="5115"/>
            </a:lvl5pPr>
            <a:lvl6pPr marL="7307885" indent="0" algn="ctr">
              <a:buNone/>
              <a:defRPr sz="5115"/>
            </a:lvl6pPr>
            <a:lvl7pPr marL="8769462" indent="0" algn="ctr">
              <a:buNone/>
              <a:defRPr sz="5115"/>
            </a:lvl7pPr>
            <a:lvl8pPr marL="10231039" indent="0" algn="ctr">
              <a:buNone/>
              <a:defRPr sz="5115"/>
            </a:lvl8pPr>
            <a:lvl9pPr marL="11692616" indent="0" algn="ctr">
              <a:buNone/>
              <a:defRPr sz="5115"/>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6DA311A-60A8-FD46-BF94-B5A56F88424D}" type="datetimeFigureOut">
              <a:rPr lang="it-IT" smtClean="0"/>
              <a:t>09/03/2026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6E076EA-6BCD-E845-B08C-FFDDFFBABDCF}" type="slidenum">
              <a:rPr lang="it-IT" smtClean="0"/>
              <a:t>‹N›</a:t>
            </a:fld>
            <a:endParaRPr lang="it-IT"/>
          </a:p>
        </p:txBody>
      </p:sp>
    </p:spTree>
    <p:extLst>
      <p:ext uri="{BB962C8B-B14F-4D97-AF65-F5344CB8AC3E}">
        <p14:creationId xmlns:p14="http://schemas.microsoft.com/office/powerpoint/2010/main" val="261607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6DA311A-60A8-FD46-BF94-B5A56F88424D}" type="datetimeFigureOut">
              <a:rPr lang="it-IT" smtClean="0"/>
              <a:t>09/03/2026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6E076EA-6BCD-E845-B08C-FFDDFFBABDCF}" type="slidenum">
              <a:rPr lang="it-IT" smtClean="0"/>
              <a:t>‹N›</a:t>
            </a:fld>
            <a:endParaRPr lang="it-IT"/>
          </a:p>
        </p:txBody>
      </p:sp>
    </p:spTree>
    <p:extLst>
      <p:ext uri="{BB962C8B-B14F-4D97-AF65-F5344CB8AC3E}">
        <p14:creationId xmlns:p14="http://schemas.microsoft.com/office/powerpoint/2010/main" val="7627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996564" y="1167217"/>
            <a:ext cx="6326475" cy="18579047"/>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017138" y="1167217"/>
            <a:ext cx="18612674" cy="1857904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6DA311A-60A8-FD46-BF94-B5A56F88424D}" type="datetimeFigureOut">
              <a:rPr lang="it-IT" smtClean="0"/>
              <a:t>09/03/2026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6E076EA-6BCD-E845-B08C-FFDDFFBABDCF}" type="slidenum">
              <a:rPr lang="it-IT" smtClean="0"/>
              <a:t>‹N›</a:t>
            </a:fld>
            <a:endParaRPr lang="it-IT"/>
          </a:p>
        </p:txBody>
      </p:sp>
    </p:spTree>
    <p:extLst>
      <p:ext uri="{BB962C8B-B14F-4D97-AF65-F5344CB8AC3E}">
        <p14:creationId xmlns:p14="http://schemas.microsoft.com/office/powerpoint/2010/main" val="77111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6DA311A-60A8-FD46-BF94-B5A56F88424D}" type="datetimeFigureOut">
              <a:rPr lang="it-IT" smtClean="0"/>
              <a:t>09/03/2026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6E076EA-6BCD-E845-B08C-FFDDFFBABDCF}" type="slidenum">
              <a:rPr lang="it-IT" smtClean="0"/>
              <a:t>‹N›</a:t>
            </a:fld>
            <a:endParaRPr lang="it-IT"/>
          </a:p>
        </p:txBody>
      </p:sp>
    </p:spTree>
    <p:extLst>
      <p:ext uri="{BB962C8B-B14F-4D97-AF65-F5344CB8AC3E}">
        <p14:creationId xmlns:p14="http://schemas.microsoft.com/office/powerpoint/2010/main" val="149817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01857" y="5465626"/>
            <a:ext cx="25305901" cy="9119513"/>
          </a:xfrm>
        </p:spPr>
        <p:txBody>
          <a:bodyPr anchor="b"/>
          <a:lstStyle>
            <a:lvl1pPr>
              <a:defRPr sz="19181"/>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01857" y="14671413"/>
            <a:ext cx="25305901" cy="4795737"/>
          </a:xfrm>
        </p:spPr>
        <p:txBody>
          <a:bodyPr/>
          <a:lstStyle>
            <a:lvl1pPr marL="0" indent="0">
              <a:buNone/>
              <a:defRPr sz="7672">
                <a:solidFill>
                  <a:schemeClr val="tx1"/>
                </a:solidFill>
              </a:defRPr>
            </a:lvl1pPr>
            <a:lvl2pPr marL="1461577" indent="0">
              <a:buNone/>
              <a:defRPr sz="6394">
                <a:solidFill>
                  <a:schemeClr val="tx1">
                    <a:tint val="75000"/>
                  </a:schemeClr>
                </a:solidFill>
              </a:defRPr>
            </a:lvl2pPr>
            <a:lvl3pPr marL="2923154" indent="0">
              <a:buNone/>
              <a:defRPr sz="5754">
                <a:solidFill>
                  <a:schemeClr val="tx1">
                    <a:tint val="75000"/>
                  </a:schemeClr>
                </a:solidFill>
              </a:defRPr>
            </a:lvl3pPr>
            <a:lvl4pPr marL="4384731" indent="0">
              <a:buNone/>
              <a:defRPr sz="5115">
                <a:solidFill>
                  <a:schemeClr val="tx1">
                    <a:tint val="75000"/>
                  </a:schemeClr>
                </a:solidFill>
              </a:defRPr>
            </a:lvl4pPr>
            <a:lvl5pPr marL="5846308" indent="0">
              <a:buNone/>
              <a:defRPr sz="5115">
                <a:solidFill>
                  <a:schemeClr val="tx1">
                    <a:tint val="75000"/>
                  </a:schemeClr>
                </a:solidFill>
              </a:defRPr>
            </a:lvl5pPr>
            <a:lvl6pPr marL="7307885" indent="0">
              <a:buNone/>
              <a:defRPr sz="5115">
                <a:solidFill>
                  <a:schemeClr val="tx1">
                    <a:tint val="75000"/>
                  </a:schemeClr>
                </a:solidFill>
              </a:defRPr>
            </a:lvl6pPr>
            <a:lvl7pPr marL="8769462" indent="0">
              <a:buNone/>
              <a:defRPr sz="5115">
                <a:solidFill>
                  <a:schemeClr val="tx1">
                    <a:tint val="75000"/>
                  </a:schemeClr>
                </a:solidFill>
              </a:defRPr>
            </a:lvl7pPr>
            <a:lvl8pPr marL="10231039" indent="0">
              <a:buNone/>
              <a:defRPr sz="5115">
                <a:solidFill>
                  <a:schemeClr val="tx1">
                    <a:tint val="75000"/>
                  </a:schemeClr>
                </a:solidFill>
              </a:defRPr>
            </a:lvl8pPr>
            <a:lvl9pPr marL="11692616" indent="0">
              <a:buNone/>
              <a:defRPr sz="5115">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6DA311A-60A8-FD46-BF94-B5A56F88424D}" type="datetimeFigureOut">
              <a:rPr lang="it-IT" smtClean="0"/>
              <a:t>09/03/2026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6E076EA-6BCD-E845-B08C-FFDDFFBABDCF}" type="slidenum">
              <a:rPr lang="it-IT" smtClean="0"/>
              <a:t>‹N›</a:t>
            </a:fld>
            <a:endParaRPr lang="it-IT"/>
          </a:p>
        </p:txBody>
      </p:sp>
    </p:spTree>
    <p:extLst>
      <p:ext uri="{BB962C8B-B14F-4D97-AF65-F5344CB8AC3E}">
        <p14:creationId xmlns:p14="http://schemas.microsoft.com/office/powerpoint/2010/main" val="74562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017137" y="5836084"/>
            <a:ext cx="12469574" cy="1391018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14853464" y="5836084"/>
            <a:ext cx="12469574" cy="1391018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6DA311A-60A8-FD46-BF94-B5A56F88424D}" type="datetimeFigureOut">
              <a:rPr lang="it-IT" smtClean="0"/>
              <a:t>09/03/2026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6E076EA-6BCD-E845-B08C-FFDDFFBABDCF}" type="slidenum">
              <a:rPr lang="it-IT" smtClean="0"/>
              <a:t>‹N›</a:t>
            </a:fld>
            <a:endParaRPr lang="it-IT"/>
          </a:p>
        </p:txBody>
      </p:sp>
    </p:spTree>
    <p:extLst>
      <p:ext uri="{BB962C8B-B14F-4D97-AF65-F5344CB8AC3E}">
        <p14:creationId xmlns:p14="http://schemas.microsoft.com/office/powerpoint/2010/main" val="78045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020959" y="1167221"/>
            <a:ext cx="25305901" cy="4237506"/>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020962" y="5374274"/>
            <a:ext cx="12412267" cy="2633848"/>
          </a:xfrm>
        </p:spPr>
        <p:txBody>
          <a:bodyPr anchor="b"/>
          <a:lstStyle>
            <a:lvl1pPr marL="0" indent="0">
              <a:buNone/>
              <a:defRPr sz="7672" b="1"/>
            </a:lvl1pPr>
            <a:lvl2pPr marL="1461577" indent="0">
              <a:buNone/>
              <a:defRPr sz="6394" b="1"/>
            </a:lvl2pPr>
            <a:lvl3pPr marL="2923154" indent="0">
              <a:buNone/>
              <a:defRPr sz="5754" b="1"/>
            </a:lvl3pPr>
            <a:lvl4pPr marL="4384731" indent="0">
              <a:buNone/>
              <a:defRPr sz="5115" b="1"/>
            </a:lvl4pPr>
            <a:lvl5pPr marL="5846308" indent="0">
              <a:buNone/>
              <a:defRPr sz="5115" b="1"/>
            </a:lvl5pPr>
            <a:lvl6pPr marL="7307885" indent="0">
              <a:buNone/>
              <a:defRPr sz="5115" b="1"/>
            </a:lvl6pPr>
            <a:lvl7pPr marL="8769462" indent="0">
              <a:buNone/>
              <a:defRPr sz="5115" b="1"/>
            </a:lvl7pPr>
            <a:lvl8pPr marL="10231039" indent="0">
              <a:buNone/>
              <a:defRPr sz="5115" b="1"/>
            </a:lvl8pPr>
            <a:lvl9pPr marL="11692616" indent="0">
              <a:buNone/>
              <a:defRPr sz="5115" b="1"/>
            </a:lvl9pPr>
          </a:lstStyle>
          <a:p>
            <a:pPr lvl="0"/>
            <a:r>
              <a:rPr lang="it-IT"/>
              <a:t>Fare clic per modificare gli stili del testo dello schema</a:t>
            </a:r>
          </a:p>
        </p:txBody>
      </p:sp>
      <p:sp>
        <p:nvSpPr>
          <p:cNvPr id="4" name="Content Placeholder 3"/>
          <p:cNvSpPr>
            <a:spLocks noGrp="1"/>
          </p:cNvSpPr>
          <p:nvPr>
            <p:ph sz="half" idx="2"/>
          </p:nvPr>
        </p:nvSpPr>
        <p:spPr>
          <a:xfrm>
            <a:off x="2020962" y="8008122"/>
            <a:ext cx="12412267" cy="117787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14853465" y="5374274"/>
            <a:ext cx="12473396" cy="2633848"/>
          </a:xfrm>
        </p:spPr>
        <p:txBody>
          <a:bodyPr anchor="b"/>
          <a:lstStyle>
            <a:lvl1pPr marL="0" indent="0">
              <a:buNone/>
              <a:defRPr sz="7672" b="1"/>
            </a:lvl1pPr>
            <a:lvl2pPr marL="1461577" indent="0">
              <a:buNone/>
              <a:defRPr sz="6394" b="1"/>
            </a:lvl2pPr>
            <a:lvl3pPr marL="2923154" indent="0">
              <a:buNone/>
              <a:defRPr sz="5754" b="1"/>
            </a:lvl3pPr>
            <a:lvl4pPr marL="4384731" indent="0">
              <a:buNone/>
              <a:defRPr sz="5115" b="1"/>
            </a:lvl4pPr>
            <a:lvl5pPr marL="5846308" indent="0">
              <a:buNone/>
              <a:defRPr sz="5115" b="1"/>
            </a:lvl5pPr>
            <a:lvl6pPr marL="7307885" indent="0">
              <a:buNone/>
              <a:defRPr sz="5115" b="1"/>
            </a:lvl6pPr>
            <a:lvl7pPr marL="8769462" indent="0">
              <a:buNone/>
              <a:defRPr sz="5115" b="1"/>
            </a:lvl7pPr>
            <a:lvl8pPr marL="10231039" indent="0">
              <a:buNone/>
              <a:defRPr sz="5115" b="1"/>
            </a:lvl8pPr>
            <a:lvl9pPr marL="11692616" indent="0">
              <a:buNone/>
              <a:defRPr sz="5115" b="1"/>
            </a:lvl9pPr>
          </a:lstStyle>
          <a:p>
            <a:pPr lvl="0"/>
            <a:r>
              <a:rPr lang="it-IT"/>
              <a:t>Fare clic per modificare gli stili del testo dello schema</a:t>
            </a:r>
          </a:p>
        </p:txBody>
      </p:sp>
      <p:sp>
        <p:nvSpPr>
          <p:cNvPr id="6" name="Content Placeholder 5"/>
          <p:cNvSpPr>
            <a:spLocks noGrp="1"/>
          </p:cNvSpPr>
          <p:nvPr>
            <p:ph sz="quarter" idx="4"/>
          </p:nvPr>
        </p:nvSpPr>
        <p:spPr>
          <a:xfrm>
            <a:off x="14853465" y="8008122"/>
            <a:ext cx="12473396" cy="117787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6DA311A-60A8-FD46-BF94-B5A56F88424D}" type="datetimeFigureOut">
              <a:rPr lang="it-IT" smtClean="0"/>
              <a:t>09/03/2026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6E076EA-6BCD-E845-B08C-FFDDFFBABDCF}" type="slidenum">
              <a:rPr lang="it-IT" smtClean="0"/>
              <a:t>‹N›</a:t>
            </a:fld>
            <a:endParaRPr lang="it-IT"/>
          </a:p>
        </p:txBody>
      </p:sp>
    </p:spTree>
    <p:extLst>
      <p:ext uri="{BB962C8B-B14F-4D97-AF65-F5344CB8AC3E}">
        <p14:creationId xmlns:p14="http://schemas.microsoft.com/office/powerpoint/2010/main" val="94041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6DA311A-60A8-FD46-BF94-B5A56F88424D}" type="datetimeFigureOut">
              <a:rPr lang="it-IT" smtClean="0"/>
              <a:t>09/03/2026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6E076EA-6BCD-E845-B08C-FFDDFFBABDCF}" type="slidenum">
              <a:rPr lang="it-IT" smtClean="0"/>
              <a:t>‹N›</a:t>
            </a:fld>
            <a:endParaRPr lang="it-IT"/>
          </a:p>
        </p:txBody>
      </p:sp>
    </p:spTree>
    <p:extLst>
      <p:ext uri="{BB962C8B-B14F-4D97-AF65-F5344CB8AC3E}">
        <p14:creationId xmlns:p14="http://schemas.microsoft.com/office/powerpoint/2010/main" val="216156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A311A-60A8-FD46-BF94-B5A56F88424D}" type="datetimeFigureOut">
              <a:rPr lang="it-IT" smtClean="0"/>
              <a:t>09/03/2026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6E076EA-6BCD-E845-B08C-FFDDFFBABDCF}" type="slidenum">
              <a:rPr lang="it-IT" smtClean="0"/>
              <a:t>‹N›</a:t>
            </a:fld>
            <a:endParaRPr lang="it-IT"/>
          </a:p>
        </p:txBody>
      </p:sp>
    </p:spTree>
    <p:extLst>
      <p:ext uri="{BB962C8B-B14F-4D97-AF65-F5344CB8AC3E}">
        <p14:creationId xmlns:p14="http://schemas.microsoft.com/office/powerpoint/2010/main" val="212726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020959" y="1461558"/>
            <a:ext cx="9462970" cy="5115454"/>
          </a:xfrm>
        </p:spPr>
        <p:txBody>
          <a:bodyPr anchor="b"/>
          <a:lstStyle>
            <a:lvl1pPr>
              <a:defRPr sz="10230"/>
            </a:lvl1pPr>
          </a:lstStyle>
          <a:p>
            <a:r>
              <a:rPr lang="it-IT"/>
              <a:t>Fare clic per modificare lo stile del titolo dello schema</a:t>
            </a:r>
            <a:endParaRPr lang="en-US" dirty="0"/>
          </a:p>
        </p:txBody>
      </p:sp>
      <p:sp>
        <p:nvSpPr>
          <p:cNvPr id="3" name="Content Placeholder 2"/>
          <p:cNvSpPr>
            <a:spLocks noGrp="1"/>
          </p:cNvSpPr>
          <p:nvPr>
            <p:ph idx="1"/>
          </p:nvPr>
        </p:nvSpPr>
        <p:spPr>
          <a:xfrm>
            <a:off x="12473396" y="3156565"/>
            <a:ext cx="14853464" cy="15579806"/>
          </a:xfrm>
        </p:spPr>
        <p:txBody>
          <a:bodyPr/>
          <a:lstStyle>
            <a:lvl1pPr>
              <a:defRPr sz="10230"/>
            </a:lvl1pPr>
            <a:lvl2pPr>
              <a:defRPr sz="8951"/>
            </a:lvl2pPr>
            <a:lvl3pPr>
              <a:defRPr sz="7672"/>
            </a:lvl3pPr>
            <a:lvl4pPr>
              <a:defRPr sz="6394"/>
            </a:lvl4pPr>
            <a:lvl5pPr>
              <a:defRPr sz="6394"/>
            </a:lvl5pPr>
            <a:lvl6pPr>
              <a:defRPr sz="6394"/>
            </a:lvl6pPr>
            <a:lvl7pPr>
              <a:defRPr sz="6394"/>
            </a:lvl7pPr>
            <a:lvl8pPr>
              <a:defRPr sz="6394"/>
            </a:lvl8pPr>
            <a:lvl9pPr>
              <a:defRPr sz="6394"/>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020959" y="6577013"/>
            <a:ext cx="9462970" cy="12184729"/>
          </a:xfrm>
        </p:spPr>
        <p:txBody>
          <a:bodyPr/>
          <a:lstStyle>
            <a:lvl1pPr marL="0" indent="0">
              <a:buNone/>
              <a:defRPr sz="5115"/>
            </a:lvl1pPr>
            <a:lvl2pPr marL="1461577" indent="0">
              <a:buNone/>
              <a:defRPr sz="4476"/>
            </a:lvl2pPr>
            <a:lvl3pPr marL="2923154" indent="0">
              <a:buNone/>
              <a:defRPr sz="3836"/>
            </a:lvl3pPr>
            <a:lvl4pPr marL="4384731" indent="0">
              <a:buNone/>
              <a:defRPr sz="3197"/>
            </a:lvl4pPr>
            <a:lvl5pPr marL="5846308" indent="0">
              <a:buNone/>
              <a:defRPr sz="3197"/>
            </a:lvl5pPr>
            <a:lvl6pPr marL="7307885" indent="0">
              <a:buNone/>
              <a:defRPr sz="3197"/>
            </a:lvl6pPr>
            <a:lvl7pPr marL="8769462" indent="0">
              <a:buNone/>
              <a:defRPr sz="3197"/>
            </a:lvl7pPr>
            <a:lvl8pPr marL="10231039" indent="0">
              <a:buNone/>
              <a:defRPr sz="3197"/>
            </a:lvl8pPr>
            <a:lvl9pPr marL="11692616" indent="0">
              <a:buNone/>
              <a:defRPr sz="3197"/>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6DA311A-60A8-FD46-BF94-B5A56F88424D}" type="datetimeFigureOut">
              <a:rPr lang="it-IT" smtClean="0"/>
              <a:t>09/03/2026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6E076EA-6BCD-E845-B08C-FFDDFFBABDCF}" type="slidenum">
              <a:rPr lang="it-IT" smtClean="0"/>
              <a:t>‹N›</a:t>
            </a:fld>
            <a:endParaRPr lang="it-IT"/>
          </a:p>
        </p:txBody>
      </p:sp>
    </p:spTree>
    <p:extLst>
      <p:ext uri="{BB962C8B-B14F-4D97-AF65-F5344CB8AC3E}">
        <p14:creationId xmlns:p14="http://schemas.microsoft.com/office/powerpoint/2010/main" val="4040195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020959" y="1461558"/>
            <a:ext cx="9462970" cy="5115454"/>
          </a:xfrm>
        </p:spPr>
        <p:txBody>
          <a:bodyPr anchor="b"/>
          <a:lstStyle>
            <a:lvl1pPr>
              <a:defRPr sz="1023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473396" y="3156565"/>
            <a:ext cx="14853464" cy="15579806"/>
          </a:xfrm>
        </p:spPr>
        <p:txBody>
          <a:bodyPr anchor="t"/>
          <a:lstStyle>
            <a:lvl1pPr marL="0" indent="0">
              <a:buNone/>
              <a:defRPr sz="10230"/>
            </a:lvl1pPr>
            <a:lvl2pPr marL="1461577" indent="0">
              <a:buNone/>
              <a:defRPr sz="8951"/>
            </a:lvl2pPr>
            <a:lvl3pPr marL="2923154" indent="0">
              <a:buNone/>
              <a:defRPr sz="7672"/>
            </a:lvl3pPr>
            <a:lvl4pPr marL="4384731" indent="0">
              <a:buNone/>
              <a:defRPr sz="6394"/>
            </a:lvl4pPr>
            <a:lvl5pPr marL="5846308" indent="0">
              <a:buNone/>
              <a:defRPr sz="6394"/>
            </a:lvl5pPr>
            <a:lvl6pPr marL="7307885" indent="0">
              <a:buNone/>
              <a:defRPr sz="6394"/>
            </a:lvl6pPr>
            <a:lvl7pPr marL="8769462" indent="0">
              <a:buNone/>
              <a:defRPr sz="6394"/>
            </a:lvl7pPr>
            <a:lvl8pPr marL="10231039" indent="0">
              <a:buNone/>
              <a:defRPr sz="6394"/>
            </a:lvl8pPr>
            <a:lvl9pPr marL="11692616" indent="0">
              <a:buNone/>
              <a:defRPr sz="6394"/>
            </a:lvl9pPr>
          </a:lstStyle>
          <a:p>
            <a:r>
              <a:rPr lang="it-IT"/>
              <a:t>Fare clic sull'icona per inserire un'immagine</a:t>
            </a:r>
            <a:endParaRPr lang="en-US" dirty="0"/>
          </a:p>
        </p:txBody>
      </p:sp>
      <p:sp>
        <p:nvSpPr>
          <p:cNvPr id="4" name="Text Placeholder 3"/>
          <p:cNvSpPr>
            <a:spLocks noGrp="1"/>
          </p:cNvSpPr>
          <p:nvPr>
            <p:ph type="body" sz="half" idx="2"/>
          </p:nvPr>
        </p:nvSpPr>
        <p:spPr>
          <a:xfrm>
            <a:off x="2020959" y="6577013"/>
            <a:ext cx="9462970" cy="12184729"/>
          </a:xfrm>
        </p:spPr>
        <p:txBody>
          <a:bodyPr/>
          <a:lstStyle>
            <a:lvl1pPr marL="0" indent="0">
              <a:buNone/>
              <a:defRPr sz="5115"/>
            </a:lvl1pPr>
            <a:lvl2pPr marL="1461577" indent="0">
              <a:buNone/>
              <a:defRPr sz="4476"/>
            </a:lvl2pPr>
            <a:lvl3pPr marL="2923154" indent="0">
              <a:buNone/>
              <a:defRPr sz="3836"/>
            </a:lvl3pPr>
            <a:lvl4pPr marL="4384731" indent="0">
              <a:buNone/>
              <a:defRPr sz="3197"/>
            </a:lvl4pPr>
            <a:lvl5pPr marL="5846308" indent="0">
              <a:buNone/>
              <a:defRPr sz="3197"/>
            </a:lvl5pPr>
            <a:lvl6pPr marL="7307885" indent="0">
              <a:buNone/>
              <a:defRPr sz="3197"/>
            </a:lvl6pPr>
            <a:lvl7pPr marL="8769462" indent="0">
              <a:buNone/>
              <a:defRPr sz="3197"/>
            </a:lvl7pPr>
            <a:lvl8pPr marL="10231039" indent="0">
              <a:buNone/>
              <a:defRPr sz="3197"/>
            </a:lvl8pPr>
            <a:lvl9pPr marL="11692616" indent="0">
              <a:buNone/>
              <a:defRPr sz="3197"/>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6DA311A-60A8-FD46-BF94-B5A56F88424D}" type="datetimeFigureOut">
              <a:rPr lang="it-IT" smtClean="0"/>
              <a:t>09/03/2026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6E076EA-6BCD-E845-B08C-FFDDFFBABDCF}" type="slidenum">
              <a:rPr lang="it-IT" smtClean="0"/>
              <a:t>‹N›</a:t>
            </a:fld>
            <a:endParaRPr lang="it-IT"/>
          </a:p>
        </p:txBody>
      </p:sp>
    </p:spTree>
    <p:extLst>
      <p:ext uri="{BB962C8B-B14F-4D97-AF65-F5344CB8AC3E}">
        <p14:creationId xmlns:p14="http://schemas.microsoft.com/office/powerpoint/2010/main" val="391827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7137" y="1167221"/>
            <a:ext cx="25305901" cy="423750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7137" y="5836084"/>
            <a:ext cx="25305901" cy="1391018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017137" y="20319725"/>
            <a:ext cx="6601539" cy="1167217"/>
          </a:xfrm>
          <a:prstGeom prst="rect">
            <a:avLst/>
          </a:prstGeom>
        </p:spPr>
        <p:txBody>
          <a:bodyPr vert="horz" lIns="91440" tIns="45720" rIns="91440" bIns="45720" rtlCol="0" anchor="ctr"/>
          <a:lstStyle>
            <a:lvl1pPr algn="l">
              <a:defRPr sz="3836">
                <a:solidFill>
                  <a:schemeClr val="tx1">
                    <a:tint val="75000"/>
                  </a:schemeClr>
                </a:solidFill>
              </a:defRPr>
            </a:lvl1pPr>
          </a:lstStyle>
          <a:p>
            <a:fld id="{06DA311A-60A8-FD46-BF94-B5A56F88424D}" type="datetimeFigureOut">
              <a:rPr lang="it-IT" smtClean="0"/>
              <a:t>09/03/2026</a:t>
            </a:fld>
            <a:endParaRPr lang="it-IT"/>
          </a:p>
        </p:txBody>
      </p:sp>
      <p:sp>
        <p:nvSpPr>
          <p:cNvPr id="5" name="Footer Placeholder 4"/>
          <p:cNvSpPr>
            <a:spLocks noGrp="1"/>
          </p:cNvSpPr>
          <p:nvPr>
            <p:ph type="ftr" sz="quarter" idx="3"/>
          </p:nvPr>
        </p:nvSpPr>
        <p:spPr>
          <a:xfrm>
            <a:off x="9718933" y="20319725"/>
            <a:ext cx="9902309" cy="1167217"/>
          </a:xfrm>
          <a:prstGeom prst="rect">
            <a:avLst/>
          </a:prstGeom>
        </p:spPr>
        <p:txBody>
          <a:bodyPr vert="horz" lIns="91440" tIns="45720" rIns="91440" bIns="45720" rtlCol="0" anchor="ctr"/>
          <a:lstStyle>
            <a:lvl1pPr algn="ctr">
              <a:defRPr sz="3836">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20721499" y="20319725"/>
            <a:ext cx="6601539" cy="1167217"/>
          </a:xfrm>
          <a:prstGeom prst="rect">
            <a:avLst/>
          </a:prstGeom>
        </p:spPr>
        <p:txBody>
          <a:bodyPr vert="horz" lIns="91440" tIns="45720" rIns="91440" bIns="45720" rtlCol="0" anchor="ctr"/>
          <a:lstStyle>
            <a:lvl1pPr algn="r">
              <a:defRPr sz="3836">
                <a:solidFill>
                  <a:schemeClr val="tx1">
                    <a:tint val="75000"/>
                  </a:schemeClr>
                </a:solidFill>
              </a:defRPr>
            </a:lvl1pPr>
          </a:lstStyle>
          <a:p>
            <a:fld id="{D6E076EA-6BCD-E845-B08C-FFDDFFBABDCF}" type="slidenum">
              <a:rPr lang="it-IT" smtClean="0"/>
              <a:t>‹N›</a:t>
            </a:fld>
            <a:endParaRPr lang="it-IT"/>
          </a:p>
        </p:txBody>
      </p:sp>
    </p:spTree>
    <p:extLst>
      <p:ext uri="{BB962C8B-B14F-4D97-AF65-F5344CB8AC3E}">
        <p14:creationId xmlns:p14="http://schemas.microsoft.com/office/powerpoint/2010/main" val="3797166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3154" rtl="0" eaLnBrk="1" latinLnBrk="0" hangingPunct="1">
        <a:lnSpc>
          <a:spcPct val="90000"/>
        </a:lnSpc>
        <a:spcBef>
          <a:spcPct val="0"/>
        </a:spcBef>
        <a:buNone/>
        <a:defRPr sz="14066" kern="1200">
          <a:solidFill>
            <a:schemeClr val="tx1"/>
          </a:solidFill>
          <a:latin typeface="+mj-lt"/>
          <a:ea typeface="+mj-ea"/>
          <a:cs typeface="+mj-cs"/>
        </a:defRPr>
      </a:lvl1pPr>
    </p:titleStyle>
    <p:bodyStyle>
      <a:lvl1pPr marL="730788" indent="-730788" algn="l" defTabSz="2923154" rtl="0" eaLnBrk="1" latinLnBrk="0" hangingPunct="1">
        <a:lnSpc>
          <a:spcPct val="90000"/>
        </a:lnSpc>
        <a:spcBef>
          <a:spcPts val="3197"/>
        </a:spcBef>
        <a:buFont typeface="Arial" panose="020B0604020202020204" pitchFamily="34" charset="0"/>
        <a:buChar char="•"/>
        <a:defRPr sz="8951" kern="1200">
          <a:solidFill>
            <a:schemeClr val="tx1"/>
          </a:solidFill>
          <a:latin typeface="+mn-lt"/>
          <a:ea typeface="+mn-ea"/>
          <a:cs typeface="+mn-cs"/>
        </a:defRPr>
      </a:lvl1pPr>
      <a:lvl2pPr marL="2192365" indent="-730788" algn="l" defTabSz="2923154" rtl="0" eaLnBrk="1" latinLnBrk="0" hangingPunct="1">
        <a:lnSpc>
          <a:spcPct val="90000"/>
        </a:lnSpc>
        <a:spcBef>
          <a:spcPts val="1598"/>
        </a:spcBef>
        <a:buFont typeface="Arial" panose="020B0604020202020204" pitchFamily="34" charset="0"/>
        <a:buChar char="•"/>
        <a:defRPr sz="7672" kern="1200">
          <a:solidFill>
            <a:schemeClr val="tx1"/>
          </a:solidFill>
          <a:latin typeface="+mn-lt"/>
          <a:ea typeface="+mn-ea"/>
          <a:cs typeface="+mn-cs"/>
        </a:defRPr>
      </a:lvl2pPr>
      <a:lvl3pPr marL="3653942" indent="-730788" algn="l" defTabSz="2923154" rtl="0" eaLnBrk="1" latinLnBrk="0" hangingPunct="1">
        <a:lnSpc>
          <a:spcPct val="90000"/>
        </a:lnSpc>
        <a:spcBef>
          <a:spcPts val="1598"/>
        </a:spcBef>
        <a:buFont typeface="Arial" panose="020B0604020202020204" pitchFamily="34" charset="0"/>
        <a:buChar char="•"/>
        <a:defRPr sz="6394" kern="1200">
          <a:solidFill>
            <a:schemeClr val="tx1"/>
          </a:solidFill>
          <a:latin typeface="+mn-lt"/>
          <a:ea typeface="+mn-ea"/>
          <a:cs typeface="+mn-cs"/>
        </a:defRPr>
      </a:lvl3pPr>
      <a:lvl4pPr marL="5115519" indent="-730788" algn="l" defTabSz="2923154" rtl="0" eaLnBrk="1" latinLnBrk="0" hangingPunct="1">
        <a:lnSpc>
          <a:spcPct val="90000"/>
        </a:lnSpc>
        <a:spcBef>
          <a:spcPts val="1598"/>
        </a:spcBef>
        <a:buFont typeface="Arial" panose="020B0604020202020204" pitchFamily="34" charset="0"/>
        <a:buChar char="•"/>
        <a:defRPr sz="5754" kern="1200">
          <a:solidFill>
            <a:schemeClr val="tx1"/>
          </a:solidFill>
          <a:latin typeface="+mn-lt"/>
          <a:ea typeface="+mn-ea"/>
          <a:cs typeface="+mn-cs"/>
        </a:defRPr>
      </a:lvl4pPr>
      <a:lvl5pPr marL="6577096" indent="-730788" algn="l" defTabSz="2923154" rtl="0" eaLnBrk="1" latinLnBrk="0" hangingPunct="1">
        <a:lnSpc>
          <a:spcPct val="90000"/>
        </a:lnSpc>
        <a:spcBef>
          <a:spcPts val="1598"/>
        </a:spcBef>
        <a:buFont typeface="Arial" panose="020B0604020202020204" pitchFamily="34" charset="0"/>
        <a:buChar char="•"/>
        <a:defRPr sz="5754" kern="1200">
          <a:solidFill>
            <a:schemeClr val="tx1"/>
          </a:solidFill>
          <a:latin typeface="+mn-lt"/>
          <a:ea typeface="+mn-ea"/>
          <a:cs typeface="+mn-cs"/>
        </a:defRPr>
      </a:lvl5pPr>
      <a:lvl6pPr marL="8038673" indent="-730788" algn="l" defTabSz="2923154" rtl="0" eaLnBrk="1" latinLnBrk="0" hangingPunct="1">
        <a:lnSpc>
          <a:spcPct val="90000"/>
        </a:lnSpc>
        <a:spcBef>
          <a:spcPts val="1598"/>
        </a:spcBef>
        <a:buFont typeface="Arial" panose="020B0604020202020204" pitchFamily="34" charset="0"/>
        <a:buChar char="•"/>
        <a:defRPr sz="5754" kern="1200">
          <a:solidFill>
            <a:schemeClr val="tx1"/>
          </a:solidFill>
          <a:latin typeface="+mn-lt"/>
          <a:ea typeface="+mn-ea"/>
          <a:cs typeface="+mn-cs"/>
        </a:defRPr>
      </a:lvl6pPr>
      <a:lvl7pPr marL="9500250" indent="-730788" algn="l" defTabSz="2923154" rtl="0" eaLnBrk="1" latinLnBrk="0" hangingPunct="1">
        <a:lnSpc>
          <a:spcPct val="90000"/>
        </a:lnSpc>
        <a:spcBef>
          <a:spcPts val="1598"/>
        </a:spcBef>
        <a:buFont typeface="Arial" panose="020B0604020202020204" pitchFamily="34" charset="0"/>
        <a:buChar char="•"/>
        <a:defRPr sz="5754" kern="1200">
          <a:solidFill>
            <a:schemeClr val="tx1"/>
          </a:solidFill>
          <a:latin typeface="+mn-lt"/>
          <a:ea typeface="+mn-ea"/>
          <a:cs typeface="+mn-cs"/>
        </a:defRPr>
      </a:lvl7pPr>
      <a:lvl8pPr marL="10961827" indent="-730788" algn="l" defTabSz="2923154" rtl="0" eaLnBrk="1" latinLnBrk="0" hangingPunct="1">
        <a:lnSpc>
          <a:spcPct val="90000"/>
        </a:lnSpc>
        <a:spcBef>
          <a:spcPts val="1598"/>
        </a:spcBef>
        <a:buFont typeface="Arial" panose="020B0604020202020204" pitchFamily="34" charset="0"/>
        <a:buChar char="•"/>
        <a:defRPr sz="5754" kern="1200">
          <a:solidFill>
            <a:schemeClr val="tx1"/>
          </a:solidFill>
          <a:latin typeface="+mn-lt"/>
          <a:ea typeface="+mn-ea"/>
          <a:cs typeface="+mn-cs"/>
        </a:defRPr>
      </a:lvl8pPr>
      <a:lvl9pPr marL="12423404" indent="-730788" algn="l" defTabSz="2923154" rtl="0" eaLnBrk="1" latinLnBrk="0" hangingPunct="1">
        <a:lnSpc>
          <a:spcPct val="90000"/>
        </a:lnSpc>
        <a:spcBef>
          <a:spcPts val="1598"/>
        </a:spcBef>
        <a:buFont typeface="Arial" panose="020B0604020202020204" pitchFamily="34" charset="0"/>
        <a:buChar char="•"/>
        <a:defRPr sz="5754" kern="1200">
          <a:solidFill>
            <a:schemeClr val="tx1"/>
          </a:solidFill>
          <a:latin typeface="+mn-lt"/>
          <a:ea typeface="+mn-ea"/>
          <a:cs typeface="+mn-cs"/>
        </a:defRPr>
      </a:lvl9pPr>
    </p:bodyStyle>
    <p:otherStyle>
      <a:defPPr>
        <a:defRPr lang="en-US"/>
      </a:defPPr>
      <a:lvl1pPr marL="0" algn="l" defTabSz="2923154" rtl="0" eaLnBrk="1" latinLnBrk="0" hangingPunct="1">
        <a:defRPr sz="5754" kern="1200">
          <a:solidFill>
            <a:schemeClr val="tx1"/>
          </a:solidFill>
          <a:latin typeface="+mn-lt"/>
          <a:ea typeface="+mn-ea"/>
          <a:cs typeface="+mn-cs"/>
        </a:defRPr>
      </a:lvl1pPr>
      <a:lvl2pPr marL="1461577" algn="l" defTabSz="2923154" rtl="0" eaLnBrk="1" latinLnBrk="0" hangingPunct="1">
        <a:defRPr sz="5754" kern="1200">
          <a:solidFill>
            <a:schemeClr val="tx1"/>
          </a:solidFill>
          <a:latin typeface="+mn-lt"/>
          <a:ea typeface="+mn-ea"/>
          <a:cs typeface="+mn-cs"/>
        </a:defRPr>
      </a:lvl2pPr>
      <a:lvl3pPr marL="2923154" algn="l" defTabSz="2923154" rtl="0" eaLnBrk="1" latinLnBrk="0" hangingPunct="1">
        <a:defRPr sz="5754" kern="1200">
          <a:solidFill>
            <a:schemeClr val="tx1"/>
          </a:solidFill>
          <a:latin typeface="+mn-lt"/>
          <a:ea typeface="+mn-ea"/>
          <a:cs typeface="+mn-cs"/>
        </a:defRPr>
      </a:lvl3pPr>
      <a:lvl4pPr marL="4384731" algn="l" defTabSz="2923154" rtl="0" eaLnBrk="1" latinLnBrk="0" hangingPunct="1">
        <a:defRPr sz="5754" kern="1200">
          <a:solidFill>
            <a:schemeClr val="tx1"/>
          </a:solidFill>
          <a:latin typeface="+mn-lt"/>
          <a:ea typeface="+mn-ea"/>
          <a:cs typeface="+mn-cs"/>
        </a:defRPr>
      </a:lvl4pPr>
      <a:lvl5pPr marL="5846308" algn="l" defTabSz="2923154" rtl="0" eaLnBrk="1" latinLnBrk="0" hangingPunct="1">
        <a:defRPr sz="5754" kern="1200">
          <a:solidFill>
            <a:schemeClr val="tx1"/>
          </a:solidFill>
          <a:latin typeface="+mn-lt"/>
          <a:ea typeface="+mn-ea"/>
          <a:cs typeface="+mn-cs"/>
        </a:defRPr>
      </a:lvl5pPr>
      <a:lvl6pPr marL="7307885" algn="l" defTabSz="2923154" rtl="0" eaLnBrk="1" latinLnBrk="0" hangingPunct="1">
        <a:defRPr sz="5754" kern="1200">
          <a:solidFill>
            <a:schemeClr val="tx1"/>
          </a:solidFill>
          <a:latin typeface="+mn-lt"/>
          <a:ea typeface="+mn-ea"/>
          <a:cs typeface="+mn-cs"/>
        </a:defRPr>
      </a:lvl6pPr>
      <a:lvl7pPr marL="8769462" algn="l" defTabSz="2923154" rtl="0" eaLnBrk="1" latinLnBrk="0" hangingPunct="1">
        <a:defRPr sz="5754" kern="1200">
          <a:solidFill>
            <a:schemeClr val="tx1"/>
          </a:solidFill>
          <a:latin typeface="+mn-lt"/>
          <a:ea typeface="+mn-ea"/>
          <a:cs typeface="+mn-cs"/>
        </a:defRPr>
      </a:lvl7pPr>
      <a:lvl8pPr marL="10231039" algn="l" defTabSz="2923154" rtl="0" eaLnBrk="1" latinLnBrk="0" hangingPunct="1">
        <a:defRPr sz="5754" kern="1200">
          <a:solidFill>
            <a:schemeClr val="tx1"/>
          </a:solidFill>
          <a:latin typeface="+mn-lt"/>
          <a:ea typeface="+mn-ea"/>
          <a:cs typeface="+mn-cs"/>
        </a:defRPr>
      </a:lvl8pPr>
      <a:lvl9pPr marL="11692616" algn="l" defTabSz="2923154" rtl="0" eaLnBrk="1" latinLnBrk="0" hangingPunct="1">
        <a:defRPr sz="57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37B91F-B4CE-4108-BEA7-8B8BB45A6492}"/>
              </a:ext>
            </a:extLst>
          </p:cNvPr>
          <p:cNvSpPr>
            <a:spLocks noGrp="1"/>
          </p:cNvSpPr>
          <p:nvPr>
            <p:ph type="title"/>
          </p:nvPr>
        </p:nvSpPr>
        <p:spPr/>
        <p:txBody>
          <a:bodyPr>
            <a:normAutofit fontScale="90000"/>
          </a:bodyPr>
          <a:lstStyle/>
          <a:p>
            <a:pPr marR="89535" algn="ctr">
              <a:lnSpc>
                <a:spcPct val="107000"/>
              </a:lnSpc>
              <a:spcAft>
                <a:spcPts val="800"/>
              </a:spcAft>
            </a:pPr>
            <a:br>
              <a:rPr lang="it-IT" sz="3600" b="1" dirty="0">
                <a:effectLst/>
                <a:latin typeface="Arial" panose="020B0604020202020204" pitchFamily="34" charset="0"/>
                <a:ea typeface="Calibri" panose="020F0502020204030204" pitchFamily="34" charset="0"/>
                <a:cs typeface="Times New Roman" panose="02020603050405020304" pitchFamily="18" charset="0"/>
              </a:rPr>
            </a:br>
            <a:br>
              <a:rPr lang="it-IT" sz="3600" b="1" dirty="0">
                <a:effectLst/>
                <a:latin typeface="Arial" panose="020B0604020202020204" pitchFamily="34" charset="0"/>
                <a:ea typeface="Calibri" panose="020F0502020204030204" pitchFamily="34" charset="0"/>
                <a:cs typeface="Times New Roman" panose="02020603050405020304" pitchFamily="18" charset="0"/>
              </a:rPr>
            </a:br>
            <a:br>
              <a:rPr lang="it-IT" sz="3600" b="1" dirty="0">
                <a:effectLst/>
                <a:latin typeface="Arial" panose="020B0604020202020204" pitchFamily="34" charset="0"/>
                <a:ea typeface="Calibri" panose="020F0502020204030204" pitchFamily="34" charset="0"/>
                <a:cs typeface="Times New Roman" panose="02020603050405020304" pitchFamily="18" charset="0"/>
              </a:rPr>
            </a:br>
            <a:br>
              <a:rPr lang="it-IT" sz="3600" b="1" dirty="0">
                <a:effectLst/>
                <a:latin typeface="Arial" panose="020B0604020202020204" pitchFamily="34" charset="0"/>
                <a:ea typeface="Calibri" panose="020F0502020204030204" pitchFamily="34" charset="0"/>
                <a:cs typeface="Times New Roman" panose="02020603050405020304" pitchFamily="18" charset="0"/>
              </a:rPr>
            </a:br>
            <a:r>
              <a:rPr lang="it-IT" sz="8900" b="1" dirty="0">
                <a:effectLst/>
                <a:latin typeface="Arial" panose="020B0604020202020204" pitchFamily="34" charset="0"/>
                <a:ea typeface="Calibri" panose="020F0502020204030204" pitchFamily="34" charset="0"/>
                <a:cs typeface="Times New Roman" panose="02020603050405020304" pitchFamily="18" charset="0"/>
              </a:rPr>
              <a:t>Valorizzazione</a:t>
            </a:r>
            <a:r>
              <a:rPr lang="it-IT" sz="8900" b="1" spc="-25" dirty="0">
                <a:effectLst/>
                <a:latin typeface="Arial" panose="020B0604020202020204" pitchFamily="34" charset="0"/>
                <a:ea typeface="Calibri" panose="020F0502020204030204" pitchFamily="34" charset="0"/>
                <a:cs typeface="Times New Roman" panose="02020603050405020304" pitchFamily="18" charset="0"/>
              </a:rPr>
              <a:t> </a:t>
            </a:r>
            <a:r>
              <a:rPr lang="it-IT" sz="8900" b="1" dirty="0">
                <a:effectLst/>
                <a:latin typeface="Arial" panose="020B0604020202020204" pitchFamily="34" charset="0"/>
                <a:ea typeface="Calibri" panose="020F0502020204030204" pitchFamily="34" charset="0"/>
                <a:cs typeface="Times New Roman" panose="02020603050405020304" pitchFamily="18" charset="0"/>
              </a:rPr>
              <a:t>dell’area</a:t>
            </a:r>
            <a:r>
              <a:rPr lang="it-IT" sz="8900" b="1" spc="-15" dirty="0">
                <a:effectLst/>
                <a:latin typeface="Arial" panose="020B0604020202020204" pitchFamily="34" charset="0"/>
                <a:ea typeface="Calibri" panose="020F0502020204030204" pitchFamily="34" charset="0"/>
                <a:cs typeface="Times New Roman" panose="02020603050405020304" pitchFamily="18" charset="0"/>
              </a:rPr>
              <a:t> </a:t>
            </a:r>
            <a:r>
              <a:rPr lang="it-IT" sz="8900" b="1" dirty="0">
                <a:effectLst/>
                <a:latin typeface="Arial" panose="020B0604020202020204" pitchFamily="34" charset="0"/>
                <a:ea typeface="Calibri" panose="020F0502020204030204" pitchFamily="34" charset="0"/>
                <a:cs typeface="Times New Roman" panose="02020603050405020304" pitchFamily="18" charset="0"/>
              </a:rPr>
              <a:t>del</a:t>
            </a:r>
            <a:r>
              <a:rPr lang="it-IT" sz="8900" b="1" spc="-10" dirty="0">
                <a:effectLst/>
                <a:latin typeface="Arial" panose="020B0604020202020204" pitchFamily="34" charset="0"/>
                <a:ea typeface="Calibri" panose="020F0502020204030204" pitchFamily="34" charset="0"/>
                <a:cs typeface="Times New Roman" panose="02020603050405020304" pitchFamily="18" charset="0"/>
              </a:rPr>
              <a:t> </a:t>
            </a:r>
            <a:r>
              <a:rPr lang="it-IT" sz="8900" b="1" dirty="0">
                <a:effectLst/>
                <a:latin typeface="Arial" panose="020B0604020202020204" pitchFamily="34" charset="0"/>
                <a:ea typeface="Calibri" panose="020F0502020204030204" pitchFamily="34" charset="0"/>
                <a:cs typeface="Times New Roman" panose="02020603050405020304" pitchFamily="18" charset="0"/>
              </a:rPr>
              <a:t>Vecchio</a:t>
            </a:r>
            <a:r>
              <a:rPr lang="it-IT" sz="8900" b="1" spc="-15" dirty="0">
                <a:effectLst/>
                <a:latin typeface="Arial" panose="020B0604020202020204" pitchFamily="34" charset="0"/>
                <a:ea typeface="Calibri" panose="020F0502020204030204" pitchFamily="34" charset="0"/>
                <a:cs typeface="Times New Roman" panose="02020603050405020304" pitchFamily="18" charset="0"/>
              </a:rPr>
              <a:t> </a:t>
            </a:r>
            <a:r>
              <a:rPr lang="it-IT" sz="8900" b="1" spc="-10" dirty="0">
                <a:effectLst/>
                <a:latin typeface="Arial" panose="020B0604020202020204" pitchFamily="34" charset="0"/>
                <a:ea typeface="Calibri" panose="020F0502020204030204" pitchFamily="34" charset="0"/>
                <a:cs typeface="Times New Roman" panose="02020603050405020304" pitchFamily="18" charset="0"/>
              </a:rPr>
              <a:t>Ospedale</a:t>
            </a:r>
            <a:br>
              <a:rPr lang="it-IT" sz="8900" b="1" dirty="0">
                <a:effectLst/>
                <a:latin typeface="Calibri" panose="020F0502020204030204" pitchFamily="34" charset="0"/>
                <a:ea typeface="Calibri" panose="020F0502020204030204" pitchFamily="34" charset="0"/>
                <a:cs typeface="Times New Roman" panose="02020603050405020304" pitchFamily="18" charset="0"/>
              </a:rPr>
            </a:br>
            <a:r>
              <a:rPr lang="it-IT" sz="8900" b="1" dirty="0">
                <a:effectLst/>
                <a:latin typeface="Arial" panose="020B0604020202020204" pitchFamily="34" charset="0"/>
                <a:ea typeface="Calibri" panose="020F0502020204030204" pitchFamily="34" charset="0"/>
                <a:cs typeface="Times New Roman" panose="02020603050405020304" pitchFamily="18" charset="0"/>
              </a:rPr>
              <a:t>Via</a:t>
            </a:r>
            <a:r>
              <a:rPr lang="it-IT" sz="8900" b="1" spc="-15" dirty="0">
                <a:effectLst/>
                <a:latin typeface="Arial" panose="020B0604020202020204" pitchFamily="34" charset="0"/>
                <a:ea typeface="Calibri" panose="020F0502020204030204" pitchFamily="34" charset="0"/>
                <a:cs typeface="Times New Roman" panose="02020603050405020304" pitchFamily="18" charset="0"/>
              </a:rPr>
              <a:t> </a:t>
            </a:r>
            <a:r>
              <a:rPr lang="it-IT" sz="8900" b="1" dirty="0">
                <a:effectLst/>
                <a:latin typeface="Arial" panose="020B0604020202020204" pitchFamily="34" charset="0"/>
                <a:ea typeface="Calibri" panose="020F0502020204030204" pitchFamily="34" charset="0"/>
                <a:cs typeface="Times New Roman" panose="02020603050405020304" pitchFamily="18" charset="0"/>
              </a:rPr>
              <a:t>Solferino</a:t>
            </a:r>
            <a:r>
              <a:rPr lang="it-IT" sz="8900" b="1" spc="-15" dirty="0">
                <a:effectLst/>
                <a:latin typeface="Arial" panose="020B0604020202020204" pitchFamily="34" charset="0"/>
                <a:ea typeface="Calibri" panose="020F0502020204030204" pitchFamily="34" charset="0"/>
                <a:cs typeface="Times New Roman" panose="02020603050405020304" pitchFamily="18" charset="0"/>
              </a:rPr>
              <a:t> </a:t>
            </a:r>
            <a:r>
              <a:rPr lang="it-IT" sz="8900" b="1" dirty="0">
                <a:effectLst/>
                <a:latin typeface="Arial" panose="020B0604020202020204" pitchFamily="34" charset="0"/>
                <a:ea typeface="Calibri" panose="020F0502020204030204" pitchFamily="34" charset="0"/>
                <a:cs typeface="Times New Roman" panose="02020603050405020304" pitchFamily="18" charset="0"/>
              </a:rPr>
              <a:t>n.16,</a:t>
            </a:r>
            <a:r>
              <a:rPr lang="it-IT" sz="8900" b="1" spc="5" dirty="0">
                <a:effectLst/>
                <a:latin typeface="Arial" panose="020B0604020202020204" pitchFamily="34" charset="0"/>
                <a:ea typeface="Calibri" panose="020F0502020204030204" pitchFamily="34" charset="0"/>
                <a:cs typeface="Times New Roman" panose="02020603050405020304" pitchFamily="18" charset="0"/>
              </a:rPr>
              <a:t> </a:t>
            </a:r>
            <a:r>
              <a:rPr lang="it-IT" sz="8900" b="1" dirty="0">
                <a:effectLst/>
                <a:latin typeface="Arial" panose="020B0604020202020204" pitchFamily="34" charset="0"/>
                <a:ea typeface="Calibri" panose="020F0502020204030204" pitchFamily="34" charset="0"/>
                <a:cs typeface="Times New Roman" panose="02020603050405020304" pitchFamily="18" charset="0"/>
              </a:rPr>
              <a:t>Monza</a:t>
            </a:r>
            <a:r>
              <a:rPr lang="it-IT" sz="8900" b="1" spc="-35" dirty="0">
                <a:effectLst/>
                <a:latin typeface="Arial" panose="020B0604020202020204" pitchFamily="34" charset="0"/>
                <a:ea typeface="Calibri" panose="020F0502020204030204" pitchFamily="34" charset="0"/>
                <a:cs typeface="Times New Roman" panose="02020603050405020304" pitchFamily="18" charset="0"/>
              </a:rPr>
              <a:t> </a:t>
            </a:r>
            <a:r>
              <a:rPr lang="it-IT" sz="8900" b="1" spc="-20" dirty="0">
                <a:effectLst/>
                <a:latin typeface="Arial" panose="020B0604020202020204" pitchFamily="34" charset="0"/>
                <a:ea typeface="Calibri" panose="020F0502020204030204" pitchFamily="34" charset="0"/>
                <a:cs typeface="Times New Roman" panose="02020603050405020304" pitchFamily="18" charset="0"/>
              </a:rPr>
              <a:t>(MB)</a:t>
            </a:r>
            <a:br>
              <a:rPr lang="it-IT" sz="4200" b="1" spc="-20" dirty="0">
                <a:effectLst/>
                <a:latin typeface="Arial" panose="020B0604020202020204" pitchFamily="34" charset="0"/>
                <a:ea typeface="Calibri" panose="020F0502020204030204" pitchFamily="34" charset="0"/>
                <a:cs typeface="Times New Roman" panose="02020603050405020304" pitchFamily="18" charset="0"/>
              </a:rPr>
            </a:br>
            <a:br>
              <a:rPr lang="it-IT" sz="4200" b="1" dirty="0">
                <a:effectLst/>
                <a:latin typeface="Calibri" panose="020F0502020204030204" pitchFamily="34" charset="0"/>
                <a:ea typeface="Calibri" panose="020F0502020204030204" pitchFamily="34" charset="0"/>
                <a:cs typeface="Times New Roman" panose="02020603050405020304" pitchFamily="18" charset="0"/>
              </a:rPr>
            </a:br>
            <a:r>
              <a:rPr lang="it-IT" sz="6000" b="1" dirty="0">
                <a:effectLst/>
                <a:latin typeface="Arial" panose="020B0604020202020204" pitchFamily="34" charset="0"/>
                <a:ea typeface="Calibri" panose="020F0502020204030204" pitchFamily="34" charset="0"/>
                <a:cs typeface="Times New Roman" panose="02020603050405020304" pitchFamily="18" charset="0"/>
              </a:rPr>
              <a:t>Accordo di programma ex art. 34 D.L. n°267/2000 –</a:t>
            </a:r>
            <a:br>
              <a:rPr lang="it-IT" sz="6000" b="1" dirty="0">
                <a:effectLst/>
                <a:latin typeface="Arial" panose="020B0604020202020204" pitchFamily="34" charset="0"/>
                <a:ea typeface="Calibri" panose="020F0502020204030204" pitchFamily="34" charset="0"/>
                <a:cs typeface="Times New Roman" panose="02020603050405020304" pitchFamily="18" charset="0"/>
              </a:rPr>
            </a:br>
            <a:r>
              <a:rPr lang="it-IT" sz="6000" b="1" dirty="0">
                <a:effectLst/>
                <a:latin typeface="Arial" panose="020B0604020202020204" pitchFamily="34" charset="0"/>
                <a:ea typeface="Calibri" panose="020F0502020204030204" pitchFamily="34" charset="0"/>
                <a:cs typeface="Times New Roman" panose="02020603050405020304" pitchFamily="18" charset="0"/>
              </a:rPr>
              <a:t>Ospedale</a:t>
            </a:r>
            <a:r>
              <a:rPr lang="it-IT" sz="6000" b="1" spc="-15" dirty="0">
                <a:effectLst/>
                <a:latin typeface="Arial" panose="020B0604020202020204" pitchFamily="34" charset="0"/>
                <a:ea typeface="Calibri" panose="020F0502020204030204" pitchFamily="34" charset="0"/>
                <a:cs typeface="Times New Roman" panose="02020603050405020304" pitchFamily="18" charset="0"/>
              </a:rPr>
              <a:t> </a:t>
            </a:r>
            <a:r>
              <a:rPr lang="it-IT" sz="6000" b="1" dirty="0">
                <a:effectLst/>
                <a:latin typeface="Arial" panose="020B0604020202020204" pitchFamily="34" charset="0"/>
                <a:ea typeface="Calibri" panose="020F0502020204030204" pitchFamily="34" charset="0"/>
                <a:cs typeface="Times New Roman" panose="02020603050405020304" pitchFamily="18" charset="0"/>
              </a:rPr>
              <a:t>San</a:t>
            </a:r>
            <a:r>
              <a:rPr lang="it-IT" sz="6000" b="1" spc="-20" dirty="0">
                <a:effectLst/>
                <a:latin typeface="Arial" panose="020B0604020202020204" pitchFamily="34" charset="0"/>
                <a:ea typeface="Calibri" panose="020F0502020204030204" pitchFamily="34" charset="0"/>
                <a:cs typeface="Times New Roman" panose="02020603050405020304" pitchFamily="18" charset="0"/>
              </a:rPr>
              <a:t> </a:t>
            </a:r>
            <a:r>
              <a:rPr lang="it-IT" sz="6000" b="1" dirty="0">
                <a:effectLst/>
                <a:latin typeface="Arial" panose="020B0604020202020204" pitchFamily="34" charset="0"/>
                <a:ea typeface="Calibri" panose="020F0502020204030204" pitchFamily="34" charset="0"/>
                <a:cs typeface="Times New Roman" panose="02020603050405020304" pitchFamily="18" charset="0"/>
              </a:rPr>
              <a:t>Gerardo</a:t>
            </a:r>
            <a:r>
              <a:rPr lang="it-IT" sz="6000" b="1" spc="-20" dirty="0">
                <a:effectLst/>
                <a:latin typeface="Arial" panose="020B0604020202020204" pitchFamily="34" charset="0"/>
                <a:ea typeface="Calibri" panose="020F0502020204030204" pitchFamily="34" charset="0"/>
                <a:cs typeface="Times New Roman" panose="02020603050405020304" pitchFamily="18" charset="0"/>
              </a:rPr>
              <a:t> </a:t>
            </a:r>
            <a:r>
              <a:rPr lang="it-IT" sz="6000" b="1" dirty="0">
                <a:effectLst/>
                <a:latin typeface="Arial" panose="020B0604020202020204" pitchFamily="34" charset="0"/>
                <a:ea typeface="Calibri" panose="020F0502020204030204" pitchFamily="34" charset="0"/>
                <a:cs typeface="Times New Roman" panose="02020603050405020304" pitchFamily="18" charset="0"/>
              </a:rPr>
              <a:t>di</a:t>
            </a:r>
            <a:r>
              <a:rPr lang="it-IT" sz="6000" b="1" spc="-25" dirty="0">
                <a:effectLst/>
                <a:latin typeface="Arial" panose="020B0604020202020204" pitchFamily="34" charset="0"/>
                <a:ea typeface="Calibri" panose="020F0502020204030204" pitchFamily="34" charset="0"/>
                <a:cs typeface="Times New Roman" panose="02020603050405020304" pitchFamily="18" charset="0"/>
              </a:rPr>
              <a:t> </a:t>
            </a:r>
            <a:r>
              <a:rPr lang="it-IT" sz="6000" b="1" dirty="0">
                <a:effectLst/>
                <a:latin typeface="Arial" panose="020B0604020202020204" pitchFamily="34" charset="0"/>
                <a:ea typeface="Calibri" panose="020F0502020204030204" pitchFamily="34" charset="0"/>
                <a:cs typeface="Times New Roman" panose="02020603050405020304" pitchFamily="18" charset="0"/>
              </a:rPr>
              <a:t>Monza</a:t>
            </a:r>
            <a:r>
              <a:rPr lang="it-IT" sz="6000" b="1" spc="-15" dirty="0">
                <a:effectLst/>
                <a:latin typeface="Arial" panose="020B0604020202020204" pitchFamily="34" charset="0"/>
                <a:ea typeface="Calibri" panose="020F0502020204030204" pitchFamily="34" charset="0"/>
                <a:cs typeface="Times New Roman" panose="02020603050405020304" pitchFamily="18" charset="0"/>
              </a:rPr>
              <a:t> </a:t>
            </a:r>
            <a:r>
              <a:rPr lang="it-IT" sz="6000" b="1" dirty="0">
                <a:effectLst/>
                <a:latin typeface="Arial" panose="020B0604020202020204" pitchFamily="34" charset="0"/>
                <a:ea typeface="Calibri" panose="020F0502020204030204" pitchFamily="34" charset="0"/>
                <a:cs typeface="Times New Roman" panose="02020603050405020304" pitchFamily="18" charset="0"/>
              </a:rPr>
              <a:t>(ex</a:t>
            </a:r>
            <a:r>
              <a:rPr lang="it-IT" sz="6000" b="1" spc="-45" dirty="0">
                <a:effectLst/>
                <a:latin typeface="Arial" panose="020B0604020202020204" pitchFamily="34" charset="0"/>
                <a:ea typeface="Calibri" panose="020F0502020204030204" pitchFamily="34" charset="0"/>
                <a:cs typeface="Times New Roman" panose="02020603050405020304" pitchFamily="18" charset="0"/>
              </a:rPr>
              <a:t> </a:t>
            </a:r>
            <a:r>
              <a:rPr lang="it-IT" sz="6000" b="1" dirty="0">
                <a:effectLst/>
                <a:latin typeface="Arial" panose="020B0604020202020204" pitchFamily="34" charset="0"/>
                <a:ea typeface="Calibri" panose="020F0502020204030204" pitchFamily="34" charset="0"/>
                <a:cs typeface="Times New Roman" panose="02020603050405020304" pitchFamily="18" charset="0"/>
              </a:rPr>
              <a:t>Ambito</a:t>
            </a:r>
            <a:r>
              <a:rPr lang="it-IT" sz="6000" b="1" spc="-20" dirty="0">
                <a:effectLst/>
                <a:latin typeface="Arial" panose="020B0604020202020204" pitchFamily="34" charset="0"/>
                <a:ea typeface="Calibri" panose="020F0502020204030204" pitchFamily="34" charset="0"/>
                <a:cs typeface="Times New Roman" panose="02020603050405020304" pitchFamily="18" charset="0"/>
              </a:rPr>
              <a:t> </a:t>
            </a:r>
            <a:r>
              <a:rPr lang="it-IT" sz="6000" b="1" dirty="0">
                <a:effectLst/>
                <a:latin typeface="Arial" panose="020B0604020202020204" pitchFamily="34" charset="0"/>
                <a:ea typeface="Calibri" panose="020F0502020204030204" pitchFamily="34" charset="0"/>
                <a:cs typeface="Times New Roman" panose="02020603050405020304" pitchFamily="18" charset="0"/>
              </a:rPr>
              <a:t>40</a:t>
            </a:r>
            <a:r>
              <a:rPr lang="it-IT" sz="6000" b="1" spc="-20" dirty="0">
                <a:effectLst/>
                <a:latin typeface="Arial" panose="020B0604020202020204" pitchFamily="34" charset="0"/>
                <a:ea typeface="Calibri" panose="020F0502020204030204" pitchFamily="34" charset="0"/>
                <a:cs typeface="Times New Roman" panose="02020603050405020304" pitchFamily="18" charset="0"/>
              </a:rPr>
              <a:t> </a:t>
            </a:r>
            <a:r>
              <a:rPr lang="it-IT" sz="6000" b="1" dirty="0">
                <a:effectLst/>
                <a:latin typeface="Arial" panose="020B0604020202020204" pitchFamily="34" charset="0"/>
                <a:ea typeface="Calibri" panose="020F0502020204030204" pitchFamily="34" charset="0"/>
                <a:cs typeface="Times New Roman" panose="02020603050405020304" pitchFamily="18" charset="0"/>
              </a:rPr>
              <a:t>PGT</a:t>
            </a:r>
            <a:r>
              <a:rPr lang="it-IT" sz="6000" b="1" spc="-20" dirty="0">
                <a:effectLst/>
                <a:latin typeface="Arial" panose="020B0604020202020204" pitchFamily="34" charset="0"/>
                <a:ea typeface="Calibri" panose="020F0502020204030204" pitchFamily="34" charset="0"/>
                <a:cs typeface="Times New Roman" panose="02020603050405020304" pitchFamily="18" charset="0"/>
              </a:rPr>
              <a:t> </a:t>
            </a:r>
            <a:r>
              <a:rPr lang="it-IT" sz="6000" b="1" dirty="0">
                <a:effectLst/>
                <a:latin typeface="Arial" panose="020B0604020202020204" pitchFamily="34" charset="0"/>
                <a:ea typeface="Calibri" panose="020F0502020204030204" pitchFamily="34" charset="0"/>
                <a:cs typeface="Times New Roman" panose="02020603050405020304" pitchFamily="18" charset="0"/>
              </a:rPr>
              <a:t>2007)</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p>
        </p:txBody>
      </p:sp>
      <p:pic>
        <p:nvPicPr>
          <p:cNvPr id="4" name="Segnaposto contenuto 3">
            <a:extLst>
              <a:ext uri="{FF2B5EF4-FFF2-40B4-BE49-F238E27FC236}">
                <a16:creationId xmlns:a16="http://schemas.microsoft.com/office/drawing/2014/main" id="{B4F1B239-46EB-44EF-A020-94B23E13B3FF}"/>
              </a:ext>
            </a:extLst>
          </p:cNvPr>
          <p:cNvPicPr>
            <a:picLocks noGrp="1" noChangeAspect="1"/>
          </p:cNvPicPr>
          <p:nvPr>
            <p:ph idx="1"/>
          </p:nvPr>
        </p:nvPicPr>
        <p:blipFill>
          <a:blip r:embed="rId2"/>
          <a:stretch>
            <a:fillRect/>
          </a:stretch>
        </p:blipFill>
        <p:spPr>
          <a:xfrm>
            <a:off x="3097887" y="5999749"/>
            <a:ext cx="23144399" cy="14582272"/>
          </a:xfrm>
          <a:prstGeom prst="rect">
            <a:avLst/>
          </a:prstGeom>
        </p:spPr>
      </p:pic>
    </p:spTree>
    <p:extLst>
      <p:ext uri="{BB962C8B-B14F-4D97-AF65-F5344CB8AC3E}">
        <p14:creationId xmlns:p14="http://schemas.microsoft.com/office/powerpoint/2010/main" val="285872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5BBE9E-1924-4CD4-810B-057DFF13F331}"/>
              </a:ext>
            </a:extLst>
          </p:cNvPr>
          <p:cNvSpPr>
            <a:spLocks noGrp="1"/>
          </p:cNvSpPr>
          <p:nvPr>
            <p:ph type="title"/>
          </p:nvPr>
        </p:nvSpPr>
        <p:spPr/>
        <p:txBody>
          <a:bodyPr/>
          <a:lstStyle/>
          <a:p>
            <a:endParaRPr lang="it-IT" dirty="0"/>
          </a:p>
        </p:txBody>
      </p:sp>
      <p:pic>
        <p:nvPicPr>
          <p:cNvPr id="4" name="Segnaposto contenuto 3">
            <a:extLst>
              <a:ext uri="{FF2B5EF4-FFF2-40B4-BE49-F238E27FC236}">
                <a16:creationId xmlns:a16="http://schemas.microsoft.com/office/drawing/2014/main" id="{9415B72E-C81A-476D-9FF9-BF46A15EDD25}"/>
              </a:ext>
            </a:extLst>
          </p:cNvPr>
          <p:cNvPicPr>
            <a:picLocks noGrp="1"/>
          </p:cNvPicPr>
          <p:nvPr>
            <p:ph idx="1"/>
          </p:nvPr>
        </p:nvPicPr>
        <p:blipFill>
          <a:blip r:embed="rId2"/>
          <a:stretch>
            <a:fillRect/>
          </a:stretch>
        </p:blipFill>
        <p:spPr>
          <a:xfrm>
            <a:off x="2018638" y="1297807"/>
            <a:ext cx="25304400" cy="17503539"/>
          </a:xfrm>
          <a:prstGeom prst="rect">
            <a:avLst/>
          </a:prstGeom>
        </p:spPr>
      </p:pic>
      <p:sp>
        <p:nvSpPr>
          <p:cNvPr id="5" name="CasellaDiTesto 4">
            <a:extLst>
              <a:ext uri="{FF2B5EF4-FFF2-40B4-BE49-F238E27FC236}">
                <a16:creationId xmlns:a16="http://schemas.microsoft.com/office/drawing/2014/main" id="{50BAE354-3501-44D9-8EC5-687B8C5C4435}"/>
              </a:ext>
            </a:extLst>
          </p:cNvPr>
          <p:cNvSpPr txBox="1"/>
          <p:nvPr/>
        </p:nvSpPr>
        <p:spPr>
          <a:xfrm>
            <a:off x="7334085" y="19763793"/>
            <a:ext cx="14670504" cy="86177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5000" b="1" dirty="0">
                <a:solidFill>
                  <a:prstClr val="black"/>
                </a:solidFill>
                <a:latin typeface="Calibri" panose="020F0502020204030204"/>
              </a:rPr>
              <a:t>Sub ambiti del Masterplan</a:t>
            </a:r>
            <a:endParaRPr kumimoji="0" lang="it-IT" sz="5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67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75BE70-33BE-4DEA-9A15-04792DA52FDD}"/>
              </a:ext>
            </a:extLst>
          </p:cNvPr>
          <p:cNvSpPr>
            <a:spLocks noGrp="1"/>
          </p:cNvSpPr>
          <p:nvPr>
            <p:ph type="title"/>
          </p:nvPr>
        </p:nvSpPr>
        <p:spPr>
          <a:xfrm>
            <a:off x="2017137" y="1167221"/>
            <a:ext cx="25305901" cy="789916"/>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F25F7507-B868-4FC7-B85E-052538C4F0DE}"/>
              </a:ext>
            </a:extLst>
          </p:cNvPr>
          <p:cNvSpPr>
            <a:spLocks noGrp="1"/>
          </p:cNvSpPr>
          <p:nvPr>
            <p:ph idx="1"/>
          </p:nvPr>
        </p:nvSpPr>
        <p:spPr>
          <a:xfrm>
            <a:off x="2017137" y="2133600"/>
            <a:ext cx="25305901" cy="18817389"/>
          </a:xfrm>
        </p:spPr>
        <p:txBody>
          <a:bodyPr>
            <a:normAutofit fontScale="92500" lnSpcReduction="10000"/>
          </a:bodyPr>
          <a:lstStyle/>
          <a:p>
            <a:pPr marL="0" indent="0" algn="just">
              <a:lnSpc>
                <a:spcPct val="100000"/>
              </a:lnSpc>
              <a:buNone/>
            </a:pPr>
            <a:r>
              <a:rPr lang="it-IT" sz="7800" dirty="0"/>
              <a:t>L’ambito residenziale, terziario e commerciale viene notevolmente ridotto rispetto a quanto in previsione nella scheda d’ambito N.40 del PGT 2007, da cui è stato originato l’Accordo di Programma, dai 31.556 mq di superficie fondiaria agli attuali 8.979 mq</a:t>
            </a:r>
          </a:p>
          <a:p>
            <a:pPr marL="0" indent="0" algn="just">
              <a:lnSpc>
                <a:spcPct val="100000"/>
              </a:lnSpc>
              <a:buNone/>
            </a:pPr>
            <a:endParaRPr lang="it-IT" sz="7800" dirty="0"/>
          </a:p>
          <a:p>
            <a:pPr marL="0" indent="0" algn="just">
              <a:lnSpc>
                <a:spcPct val="100000"/>
              </a:lnSpc>
              <a:buNone/>
            </a:pPr>
            <a:r>
              <a:rPr lang="it-IT" sz="7800" dirty="0"/>
              <a:t>Con DGR </a:t>
            </a:r>
            <a:r>
              <a:rPr lang="it-IT" sz="7800" dirty="0" err="1"/>
              <a:t>n.XII</a:t>
            </a:r>
            <a:r>
              <a:rPr lang="it-IT" sz="7800" dirty="0"/>
              <a:t>/4095 del 24/03/2025 avente per oggetto “</a:t>
            </a:r>
            <a:r>
              <a:rPr lang="it-IT" sz="7800" i="1" dirty="0"/>
              <a:t>Accordo di programma finalizzato all’adeguamento strutturale e tecnologico dell’ospedale San Gerardo di Monza e per la valorizzazione dell’area del vecchio ospedale sito in via Solferino 16 Monza – Disposizioni conseguenti e linee di indirizzo</a:t>
            </a:r>
            <a:r>
              <a:rPr lang="it-IT" sz="7800" dirty="0"/>
              <a:t>” è stato deliberato di dare indicazione alla Fondazione IRCCS di “</a:t>
            </a:r>
            <a:r>
              <a:rPr lang="it-IT" sz="7800" i="1" dirty="0"/>
              <a:t>procedere all’assunzione di ogni azione ritenuta utile al fine del concreto perseguimento dell’obbiettivo consistente nel recupero ambientale e territoriale e nella rifunzionalizzazione del compendio immobiliare costituito dall’Ospedale vecchio di Monza, con particolare riguardo alla porzione di essa destinata ad accogliere i servizi sovraccomunali di sicurezza</a:t>
            </a:r>
            <a:r>
              <a:rPr lang="it-IT" sz="7800" dirty="0"/>
              <a:t>”</a:t>
            </a:r>
          </a:p>
          <a:p>
            <a:endParaRPr lang="it-IT" dirty="0"/>
          </a:p>
        </p:txBody>
      </p:sp>
    </p:spTree>
    <p:extLst>
      <p:ext uri="{BB962C8B-B14F-4D97-AF65-F5344CB8AC3E}">
        <p14:creationId xmlns:p14="http://schemas.microsoft.com/office/powerpoint/2010/main" val="332337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117EDE-8307-48C1-BF49-F2D8E3C78EC6}"/>
              </a:ext>
            </a:extLst>
          </p:cNvPr>
          <p:cNvSpPr>
            <a:spLocks noGrp="1"/>
          </p:cNvSpPr>
          <p:nvPr>
            <p:ph type="title"/>
          </p:nvPr>
        </p:nvSpPr>
        <p:spPr>
          <a:xfrm>
            <a:off x="2017136" y="1214584"/>
            <a:ext cx="25305901" cy="2426973"/>
          </a:xfrm>
        </p:spPr>
        <p:txBody>
          <a:bodyPr>
            <a:normAutofit/>
          </a:bodyPr>
          <a:lstStyle/>
          <a:p>
            <a:r>
              <a:rPr lang="it-IT" sz="8000" b="1" dirty="0">
                <a:effectLst/>
                <a:latin typeface="Times New Roman" panose="02020603050405020304" pitchFamily="18" charset="0"/>
                <a:ea typeface="Times New Roman" panose="02020603050405020304" pitchFamily="18" charset="0"/>
              </a:rPr>
              <a:t>In coerenza con quanto stabilito dal Masterplan sono state avviate le seguenti azioni attuative:</a:t>
            </a:r>
            <a:endParaRPr lang="it-IT" b="1" dirty="0"/>
          </a:p>
        </p:txBody>
      </p:sp>
      <p:sp>
        <p:nvSpPr>
          <p:cNvPr id="3" name="Segnaposto contenuto 2">
            <a:extLst>
              <a:ext uri="{FF2B5EF4-FFF2-40B4-BE49-F238E27FC236}">
                <a16:creationId xmlns:a16="http://schemas.microsoft.com/office/drawing/2014/main" id="{50D17F65-E7A0-463F-9D55-16511700E72D}"/>
              </a:ext>
            </a:extLst>
          </p:cNvPr>
          <p:cNvSpPr>
            <a:spLocks noGrp="1"/>
          </p:cNvSpPr>
          <p:nvPr>
            <p:ph idx="1"/>
          </p:nvPr>
        </p:nvSpPr>
        <p:spPr>
          <a:xfrm>
            <a:off x="2017137" y="4058653"/>
            <a:ext cx="25305901" cy="16266694"/>
          </a:xfrm>
        </p:spPr>
        <p:txBody>
          <a:bodyPr/>
          <a:lstStyle/>
          <a:p>
            <a:pPr marL="1143000" lvl="0" indent="-1143000" algn="just">
              <a:spcAft>
                <a:spcPts val="600"/>
              </a:spcAft>
              <a:buSzPct val="75000"/>
              <a:buFont typeface="+mj-lt"/>
              <a:buAutoNum type="alphaLcParenR"/>
            </a:pPr>
            <a:r>
              <a:rPr lang="it-IT" sz="6600" spc="0" dirty="0">
                <a:effectLst/>
                <a:latin typeface="Times New Roman" panose="02020603050405020304" pitchFamily="18" charset="0"/>
                <a:ea typeface="Times New Roman" panose="02020603050405020304" pitchFamily="18" charset="0"/>
              </a:rPr>
              <a:t>con deliberazione n.75 del 27/10/2025 della Fondazione IRCCS è stato approvato lo schema della convenzione per l’attuazione del Permesso di costruire convenzionato relativo all’appalto per la realizzazione dell’Ospedale di Comunità, Casa di Comunità e Centrale Operativa Territoriale in via Solferino 16 Monza, il cui rilascio da parte del Comune di Monza è avvenuto nel mese di novembre 2025; sono in corso le opere per la realizzazione dell’edificio;</a:t>
            </a:r>
          </a:p>
          <a:p>
            <a:pPr marL="1143000" lvl="0" indent="-1143000" algn="just">
              <a:spcAft>
                <a:spcPts val="600"/>
              </a:spcAft>
              <a:buSzPct val="75000"/>
              <a:buFont typeface="+mj-lt"/>
              <a:buAutoNum type="alphaLcParenR"/>
            </a:pPr>
            <a:r>
              <a:rPr lang="it-IT" sz="6600" spc="0" dirty="0">
                <a:effectLst/>
                <a:latin typeface="Times New Roman" panose="02020603050405020304" pitchFamily="18" charset="0"/>
                <a:ea typeface="Times New Roman" panose="02020603050405020304" pitchFamily="18" charset="0"/>
              </a:rPr>
              <a:t>in data 23/12/2025 con prot. 26456  la Direzione Generale Welfare ha autorizzato Fondazione IRCCS a procedere all’assunzione degli atti necessari al fine di concedere in diritto di superficie </a:t>
            </a:r>
            <a:r>
              <a:rPr lang="it-IT" sz="6600" spc="0" dirty="0" err="1">
                <a:effectLst/>
                <a:latin typeface="Times New Roman" panose="02020603050405020304" pitchFamily="18" charset="0"/>
                <a:ea typeface="Times New Roman" panose="02020603050405020304" pitchFamily="18" charset="0"/>
              </a:rPr>
              <a:t>novantanovennale</a:t>
            </a:r>
            <a:r>
              <a:rPr lang="it-IT" sz="6600" spc="0" dirty="0">
                <a:effectLst/>
                <a:latin typeface="Times New Roman" panose="02020603050405020304" pitchFamily="18" charset="0"/>
                <a:ea typeface="Times New Roman" panose="02020603050405020304" pitchFamily="18" charset="0"/>
              </a:rPr>
              <a:t> a titolo gratuito in favore dello Stato – Agenza del Demanio per la rifunzionalizzazione dell’area destinata ai “</a:t>
            </a:r>
            <a:r>
              <a:rPr lang="it-IT" sz="6600" i="1" spc="0" dirty="0">
                <a:effectLst/>
                <a:latin typeface="Times New Roman" panose="02020603050405020304" pitchFamily="18" charset="0"/>
                <a:ea typeface="Times New Roman" panose="02020603050405020304" pitchFamily="18" charset="0"/>
              </a:rPr>
              <a:t>servizi sovraccomunali di sicurezza</a:t>
            </a:r>
            <a:r>
              <a:rPr lang="it-IT" sz="6600" spc="0" dirty="0">
                <a:effectLst/>
                <a:latin typeface="Times New Roman" panose="02020603050405020304" pitchFamily="18" charset="0"/>
                <a:ea typeface="Times New Roman" panose="02020603050405020304" pitchFamily="18" charset="0"/>
              </a:rPr>
              <a:t>” del Masterplan al fine di ospitare la futura caserma provinciale dell’Arma dei Carabinieri per una superficie complessiva di circa 23.023 mq; sono in corso le procedure per formalizzare l’atto di costituzione del diritto di superficie con l’Agenzia del Demanio.</a:t>
            </a:r>
          </a:p>
          <a:p>
            <a:endParaRPr lang="it-IT" dirty="0"/>
          </a:p>
        </p:txBody>
      </p:sp>
    </p:spTree>
    <p:extLst>
      <p:ext uri="{BB962C8B-B14F-4D97-AF65-F5344CB8AC3E}">
        <p14:creationId xmlns:p14="http://schemas.microsoft.com/office/powerpoint/2010/main" val="122506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1F967D-7F7B-4F06-BBD9-5E4DAD73AB88}"/>
              </a:ext>
            </a:extLst>
          </p:cNvPr>
          <p:cNvSpPr>
            <a:spLocks noGrp="1"/>
          </p:cNvSpPr>
          <p:nvPr>
            <p:ph type="title"/>
          </p:nvPr>
        </p:nvSpPr>
        <p:spPr/>
        <p:txBody>
          <a:bodyPr>
            <a:normAutofit/>
          </a:bodyPr>
          <a:lstStyle/>
          <a:p>
            <a:pPr algn="just"/>
            <a:r>
              <a:rPr lang="it-IT" sz="5600" dirty="0">
                <a:effectLst/>
                <a:latin typeface="Calibri" panose="020F0502020204030204" pitchFamily="34" charset="0"/>
                <a:ea typeface="Calibri" panose="020F0502020204030204" pitchFamily="34" charset="0"/>
                <a:cs typeface="Times New Roman" panose="02020603050405020304" pitchFamily="18" charset="0"/>
              </a:rPr>
              <a:t>Con </a:t>
            </a:r>
            <a:r>
              <a:rPr lang="it-IT" sz="5600" spc="-20" dirty="0">
                <a:effectLst/>
                <a:latin typeface="Calibri" panose="020F0502020204030204" pitchFamily="34" charset="0"/>
                <a:ea typeface="Calibri" panose="020F0502020204030204" pitchFamily="34" charset="0"/>
                <a:cs typeface="Times New Roman" panose="02020603050405020304" pitchFamily="18" charset="0"/>
              </a:rPr>
              <a:t>Decreto</a:t>
            </a:r>
            <a:r>
              <a:rPr lang="it-IT" sz="5600" spc="-70" dirty="0">
                <a:effectLst/>
                <a:latin typeface="Calibri" panose="020F0502020204030204" pitchFamily="34" charset="0"/>
                <a:ea typeface="Calibri" panose="020F0502020204030204" pitchFamily="34" charset="0"/>
                <a:cs typeface="Times New Roman" panose="02020603050405020304" pitchFamily="18" charset="0"/>
              </a:rPr>
              <a:t> </a:t>
            </a:r>
            <a:r>
              <a:rPr lang="it-IT" sz="5600" spc="-20" dirty="0">
                <a:effectLst/>
                <a:latin typeface="Calibri" panose="020F0502020204030204" pitchFamily="34" charset="0"/>
                <a:ea typeface="Calibri" panose="020F0502020204030204" pitchFamily="34" charset="0"/>
                <a:cs typeface="Times New Roman" panose="02020603050405020304" pitchFamily="18" charset="0"/>
              </a:rPr>
              <a:t>del</a:t>
            </a:r>
            <a:r>
              <a:rPr lang="it-IT" sz="5600" spc="-80" dirty="0">
                <a:effectLst/>
                <a:latin typeface="Calibri" panose="020F0502020204030204" pitchFamily="34" charset="0"/>
                <a:ea typeface="Calibri" panose="020F0502020204030204" pitchFamily="34" charset="0"/>
                <a:cs typeface="Times New Roman" panose="02020603050405020304" pitchFamily="18" charset="0"/>
              </a:rPr>
              <a:t> </a:t>
            </a:r>
            <a:r>
              <a:rPr lang="it-IT" sz="5600" spc="-20" dirty="0">
                <a:effectLst/>
                <a:latin typeface="Calibri" panose="020F0502020204030204" pitchFamily="34" charset="0"/>
                <a:ea typeface="Calibri" panose="020F0502020204030204" pitchFamily="34" charset="0"/>
                <a:cs typeface="Times New Roman" panose="02020603050405020304" pitchFamily="18" charset="0"/>
              </a:rPr>
              <a:t>Presidente</a:t>
            </a:r>
            <a:r>
              <a:rPr lang="it-IT" sz="5600" spc="-75" dirty="0">
                <a:effectLst/>
                <a:latin typeface="Calibri" panose="020F0502020204030204" pitchFamily="34" charset="0"/>
                <a:ea typeface="Calibri" panose="020F0502020204030204" pitchFamily="34" charset="0"/>
                <a:cs typeface="Times New Roman" panose="02020603050405020304" pitchFamily="18" charset="0"/>
              </a:rPr>
              <a:t> </a:t>
            </a:r>
            <a:r>
              <a:rPr lang="it-IT" sz="5600" spc="-20" dirty="0">
                <a:effectLst/>
                <a:latin typeface="Calibri" panose="020F0502020204030204" pitchFamily="34" charset="0"/>
                <a:ea typeface="Calibri" panose="020F0502020204030204" pitchFamily="34" charset="0"/>
                <a:cs typeface="Times New Roman" panose="02020603050405020304" pitchFamily="18" charset="0"/>
              </a:rPr>
              <a:t>della</a:t>
            </a:r>
            <a:r>
              <a:rPr lang="it-IT" sz="5600" spc="-70" dirty="0">
                <a:effectLst/>
                <a:latin typeface="Calibri" panose="020F0502020204030204" pitchFamily="34" charset="0"/>
                <a:ea typeface="Calibri" panose="020F0502020204030204" pitchFamily="34" charset="0"/>
                <a:cs typeface="Times New Roman" panose="02020603050405020304" pitchFamily="18" charset="0"/>
              </a:rPr>
              <a:t> </a:t>
            </a:r>
            <a:r>
              <a:rPr lang="it-IT" sz="5600" spc="-20" dirty="0">
                <a:effectLst/>
                <a:latin typeface="Calibri" panose="020F0502020204030204" pitchFamily="34" charset="0"/>
                <a:ea typeface="Calibri" panose="020F0502020204030204" pitchFamily="34" charset="0"/>
                <a:cs typeface="Times New Roman" panose="02020603050405020304" pitchFamily="18" charset="0"/>
              </a:rPr>
              <a:t>Giunta</a:t>
            </a:r>
            <a:r>
              <a:rPr lang="it-IT" sz="5600" spc="-70" dirty="0">
                <a:effectLst/>
                <a:latin typeface="Calibri" panose="020F0502020204030204" pitchFamily="34" charset="0"/>
                <a:ea typeface="Calibri" panose="020F0502020204030204" pitchFamily="34" charset="0"/>
                <a:cs typeface="Times New Roman" panose="02020603050405020304" pitchFamily="18" charset="0"/>
              </a:rPr>
              <a:t> </a:t>
            </a:r>
            <a:r>
              <a:rPr lang="it-IT" sz="5600" spc="-20" dirty="0">
                <a:effectLst/>
                <a:latin typeface="Calibri" panose="020F0502020204030204" pitchFamily="34" charset="0"/>
                <a:ea typeface="Calibri" panose="020F0502020204030204" pitchFamily="34" charset="0"/>
                <a:cs typeface="Times New Roman" panose="02020603050405020304" pitchFamily="18" charset="0"/>
              </a:rPr>
              <a:t>regionale</a:t>
            </a:r>
            <a:r>
              <a:rPr lang="it-IT" sz="5600" spc="-65" dirty="0">
                <a:effectLst/>
                <a:latin typeface="Calibri" panose="020F0502020204030204" pitchFamily="34" charset="0"/>
                <a:ea typeface="Calibri" panose="020F0502020204030204" pitchFamily="34" charset="0"/>
                <a:cs typeface="Times New Roman" panose="02020603050405020304" pitchFamily="18" charset="0"/>
              </a:rPr>
              <a:t> </a:t>
            </a:r>
            <a:r>
              <a:rPr lang="it-IT" sz="5600" spc="-20" dirty="0">
                <a:effectLst/>
                <a:latin typeface="Calibri" panose="020F0502020204030204" pitchFamily="34" charset="0"/>
                <a:ea typeface="Calibri" panose="020F0502020204030204" pitchFamily="34" charset="0"/>
                <a:cs typeface="Times New Roman" panose="02020603050405020304" pitchFamily="18" charset="0"/>
              </a:rPr>
              <a:t>n.</a:t>
            </a:r>
            <a:r>
              <a:rPr lang="it-IT" sz="5600" spc="-60" dirty="0">
                <a:effectLst/>
                <a:latin typeface="Calibri" panose="020F0502020204030204" pitchFamily="34" charset="0"/>
                <a:ea typeface="Calibri" panose="020F0502020204030204" pitchFamily="34" charset="0"/>
                <a:cs typeface="Times New Roman" panose="02020603050405020304" pitchFamily="18" charset="0"/>
              </a:rPr>
              <a:t> </a:t>
            </a:r>
            <a:r>
              <a:rPr lang="it-IT" sz="5600" spc="-20" dirty="0">
                <a:effectLst/>
                <a:latin typeface="Calibri" panose="020F0502020204030204" pitchFamily="34" charset="0"/>
                <a:ea typeface="Calibri" panose="020F0502020204030204" pitchFamily="34" charset="0"/>
                <a:cs typeface="Times New Roman" panose="02020603050405020304" pitchFamily="18" charset="0"/>
              </a:rPr>
              <a:t>10501</a:t>
            </a:r>
            <a:r>
              <a:rPr lang="it-IT" sz="5600" spc="-70" dirty="0">
                <a:effectLst/>
                <a:latin typeface="Calibri" panose="020F0502020204030204" pitchFamily="34" charset="0"/>
                <a:ea typeface="Calibri" panose="020F0502020204030204" pitchFamily="34" charset="0"/>
                <a:cs typeface="Times New Roman" panose="02020603050405020304" pitchFamily="18" charset="0"/>
              </a:rPr>
              <a:t> </a:t>
            </a:r>
            <a:r>
              <a:rPr lang="it-IT" sz="5600" spc="-25" dirty="0">
                <a:effectLst/>
                <a:latin typeface="Calibri" panose="020F0502020204030204" pitchFamily="34" charset="0"/>
                <a:ea typeface="Calibri" panose="020F0502020204030204" pitchFamily="34" charset="0"/>
                <a:cs typeface="Times New Roman" panose="02020603050405020304" pitchFamily="18" charset="0"/>
              </a:rPr>
              <a:t>del </a:t>
            </a:r>
            <a:r>
              <a:rPr lang="it-IT" sz="5600" dirty="0">
                <a:effectLst/>
                <a:latin typeface="Calibri" panose="020F0502020204030204" pitchFamily="34" charset="0"/>
                <a:ea typeface="Calibri" panose="020F0502020204030204" pitchFamily="34" charset="0"/>
                <a:cs typeface="Times New Roman" panose="02020603050405020304" pitchFamily="18" charset="0"/>
              </a:rPr>
              <a:t>26 settembre 2008 è stato approvato l’</a:t>
            </a:r>
            <a:r>
              <a:rPr lang="it-IT" sz="5600" i="1" dirty="0">
                <a:effectLst/>
                <a:latin typeface="Calibri" panose="020F0502020204030204" pitchFamily="34" charset="0"/>
                <a:ea typeface="Calibri" panose="020F0502020204030204" pitchFamily="34" charset="0"/>
                <a:cs typeface="Times New Roman" panose="02020603050405020304" pitchFamily="18" charset="0"/>
              </a:rPr>
              <a:t>”Accordo di programma finalizzato all’adeguamento</a:t>
            </a:r>
            <a:r>
              <a:rPr lang="it-IT" sz="5600" i="1" spc="-40"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dirty="0">
                <a:effectLst/>
                <a:latin typeface="Calibri" panose="020F0502020204030204" pitchFamily="34" charset="0"/>
                <a:ea typeface="Calibri" panose="020F0502020204030204" pitchFamily="34" charset="0"/>
                <a:cs typeface="Times New Roman" panose="02020603050405020304" pitchFamily="18" charset="0"/>
              </a:rPr>
              <a:t>strutturale</a:t>
            </a:r>
            <a:r>
              <a:rPr lang="it-IT" sz="5600" i="1" spc="-45"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dirty="0">
                <a:effectLst/>
                <a:latin typeface="Calibri" panose="020F0502020204030204" pitchFamily="34" charset="0"/>
                <a:ea typeface="Calibri" panose="020F0502020204030204" pitchFamily="34" charset="0"/>
                <a:cs typeface="Times New Roman" panose="02020603050405020304" pitchFamily="18" charset="0"/>
              </a:rPr>
              <a:t>e</a:t>
            </a:r>
            <a:r>
              <a:rPr lang="it-IT" sz="5600" i="1" spc="-45"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dirty="0">
                <a:effectLst/>
                <a:latin typeface="Calibri" panose="020F0502020204030204" pitchFamily="34" charset="0"/>
                <a:ea typeface="Calibri" panose="020F0502020204030204" pitchFamily="34" charset="0"/>
                <a:cs typeface="Times New Roman" panose="02020603050405020304" pitchFamily="18" charset="0"/>
              </a:rPr>
              <a:t>tecnologico</a:t>
            </a:r>
            <a:r>
              <a:rPr lang="it-IT" sz="5600" i="1" spc="-40"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dirty="0">
                <a:effectLst/>
                <a:latin typeface="Calibri" panose="020F0502020204030204" pitchFamily="34" charset="0"/>
                <a:ea typeface="Calibri" panose="020F0502020204030204" pitchFamily="34" charset="0"/>
                <a:cs typeface="Times New Roman" panose="02020603050405020304" pitchFamily="18" charset="0"/>
              </a:rPr>
              <a:t>dell’Ospedale</a:t>
            </a:r>
            <a:r>
              <a:rPr lang="it-IT" sz="5600" i="1" spc="-45"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dirty="0">
                <a:effectLst/>
                <a:latin typeface="Calibri" panose="020F0502020204030204" pitchFamily="34" charset="0"/>
                <a:ea typeface="Calibri" panose="020F0502020204030204" pitchFamily="34" charset="0"/>
                <a:cs typeface="Times New Roman" panose="02020603050405020304" pitchFamily="18" charset="0"/>
              </a:rPr>
              <a:t>San</a:t>
            </a:r>
            <a:r>
              <a:rPr lang="it-IT" sz="5600" i="1" spc="-55"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dirty="0">
                <a:effectLst/>
                <a:latin typeface="Calibri" panose="020F0502020204030204" pitchFamily="34" charset="0"/>
                <a:ea typeface="Calibri" panose="020F0502020204030204" pitchFamily="34" charset="0"/>
                <a:cs typeface="Times New Roman" panose="02020603050405020304" pitchFamily="18" charset="0"/>
              </a:rPr>
              <a:t>Gerardo</a:t>
            </a:r>
            <a:r>
              <a:rPr lang="it-IT" sz="5600" i="1" spc="-40"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dirty="0">
                <a:effectLst/>
                <a:latin typeface="Calibri" panose="020F0502020204030204" pitchFamily="34" charset="0"/>
                <a:ea typeface="Calibri" panose="020F0502020204030204" pitchFamily="34" charset="0"/>
                <a:cs typeface="Times New Roman" panose="02020603050405020304" pitchFamily="18" charset="0"/>
              </a:rPr>
              <a:t>di</a:t>
            </a:r>
            <a:r>
              <a:rPr lang="it-IT" sz="5600" i="1" spc="-45"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dirty="0">
                <a:effectLst/>
                <a:latin typeface="Calibri" panose="020F0502020204030204" pitchFamily="34" charset="0"/>
                <a:ea typeface="Calibri" panose="020F0502020204030204" pitchFamily="34" charset="0"/>
                <a:cs typeface="Times New Roman" panose="02020603050405020304" pitchFamily="18" charset="0"/>
              </a:rPr>
              <a:t>Monza</a:t>
            </a:r>
            <a:r>
              <a:rPr lang="it-IT" sz="5600" i="1" spc="-50"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dirty="0">
                <a:effectLst/>
                <a:latin typeface="Calibri" panose="020F0502020204030204" pitchFamily="34" charset="0"/>
                <a:ea typeface="Calibri" panose="020F0502020204030204" pitchFamily="34" charset="0"/>
                <a:cs typeface="Times New Roman" panose="02020603050405020304" pitchFamily="18" charset="0"/>
              </a:rPr>
              <a:t>a </a:t>
            </a:r>
            <a:r>
              <a:rPr lang="it-IT" sz="5600" i="1" spc="-10" dirty="0">
                <a:effectLst/>
                <a:latin typeface="Calibri" panose="020F0502020204030204" pitchFamily="34" charset="0"/>
                <a:ea typeface="Calibri" panose="020F0502020204030204" pitchFamily="34" charset="0"/>
                <a:cs typeface="Times New Roman" panose="02020603050405020304" pitchFamily="18" charset="0"/>
              </a:rPr>
              <a:t>seguito</a:t>
            </a:r>
            <a:r>
              <a:rPr lang="it-IT" sz="5600" i="1" spc="-75"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spc="-10" dirty="0">
                <a:effectLst/>
                <a:latin typeface="Calibri" panose="020F0502020204030204" pitchFamily="34" charset="0"/>
                <a:ea typeface="Calibri" panose="020F0502020204030204" pitchFamily="34" charset="0"/>
                <a:cs typeface="Times New Roman" panose="02020603050405020304" pitchFamily="18" charset="0"/>
              </a:rPr>
              <a:t>della</a:t>
            </a:r>
            <a:r>
              <a:rPr lang="it-IT" sz="5600" i="1" spc="-75"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spc="-10" dirty="0">
                <a:effectLst/>
                <a:latin typeface="Calibri" panose="020F0502020204030204" pitchFamily="34" charset="0"/>
                <a:ea typeface="Calibri" panose="020F0502020204030204" pitchFamily="34" charset="0"/>
                <a:cs typeface="Times New Roman" panose="02020603050405020304" pitchFamily="18" charset="0"/>
              </a:rPr>
              <a:t>valorizzazione</a:t>
            </a:r>
            <a:r>
              <a:rPr lang="it-IT" sz="5600" i="1" spc="-80"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spc="-10" dirty="0">
                <a:effectLst/>
                <a:latin typeface="Calibri" panose="020F0502020204030204" pitchFamily="34" charset="0"/>
                <a:ea typeface="Calibri" panose="020F0502020204030204" pitchFamily="34" charset="0"/>
                <a:cs typeface="Times New Roman" panose="02020603050405020304" pitchFamily="18" charset="0"/>
              </a:rPr>
              <a:t>dell’area</a:t>
            </a:r>
            <a:r>
              <a:rPr lang="it-IT" sz="5600" i="1" spc="-75"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spc="-10" dirty="0">
                <a:effectLst/>
                <a:latin typeface="Calibri" panose="020F0502020204030204" pitchFamily="34" charset="0"/>
                <a:ea typeface="Calibri" panose="020F0502020204030204" pitchFamily="34" charset="0"/>
                <a:cs typeface="Times New Roman" panose="02020603050405020304" pitchFamily="18" charset="0"/>
              </a:rPr>
              <a:t>del</a:t>
            </a:r>
            <a:r>
              <a:rPr lang="it-IT" sz="5600" i="1" spc="-95"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spc="-10" dirty="0">
                <a:effectLst/>
                <a:latin typeface="Calibri" panose="020F0502020204030204" pitchFamily="34" charset="0"/>
                <a:ea typeface="Calibri" panose="020F0502020204030204" pitchFamily="34" charset="0"/>
                <a:cs typeface="Times New Roman" panose="02020603050405020304" pitchFamily="18" charset="0"/>
              </a:rPr>
              <a:t>vecchio</a:t>
            </a:r>
            <a:r>
              <a:rPr lang="it-IT" sz="5600" i="1" spc="-65"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spc="-10" dirty="0">
                <a:effectLst/>
                <a:latin typeface="Calibri" panose="020F0502020204030204" pitchFamily="34" charset="0"/>
                <a:ea typeface="Calibri" panose="020F0502020204030204" pitchFamily="34" charset="0"/>
                <a:cs typeface="Times New Roman" panose="02020603050405020304" pitchFamily="18" charset="0"/>
              </a:rPr>
              <a:t>Ospedale</a:t>
            </a:r>
            <a:r>
              <a:rPr lang="it-IT" sz="5600" i="1" spc="-70"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spc="-10" dirty="0">
                <a:effectLst/>
                <a:latin typeface="Calibri" panose="020F0502020204030204" pitchFamily="34" charset="0"/>
                <a:ea typeface="Calibri" panose="020F0502020204030204" pitchFamily="34" charset="0"/>
                <a:cs typeface="Times New Roman" panose="02020603050405020304" pitchFamily="18" charset="0"/>
              </a:rPr>
              <a:t>sito</a:t>
            </a:r>
            <a:r>
              <a:rPr lang="it-IT" sz="5600" i="1" spc="-65"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spc="-10" dirty="0">
                <a:effectLst/>
                <a:latin typeface="Calibri" panose="020F0502020204030204" pitchFamily="34" charset="0"/>
                <a:ea typeface="Calibri" panose="020F0502020204030204" pitchFamily="34" charset="0"/>
                <a:cs typeface="Times New Roman" panose="02020603050405020304" pitchFamily="18" charset="0"/>
              </a:rPr>
              <a:t>in</a:t>
            </a:r>
            <a:r>
              <a:rPr lang="it-IT" sz="5600" i="1" spc="-80"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spc="-10" dirty="0">
                <a:effectLst/>
                <a:latin typeface="Calibri" panose="020F0502020204030204" pitchFamily="34" charset="0"/>
                <a:ea typeface="Calibri" panose="020F0502020204030204" pitchFamily="34" charset="0"/>
                <a:cs typeface="Times New Roman" panose="02020603050405020304" pitchFamily="18" charset="0"/>
              </a:rPr>
              <a:t>via</a:t>
            </a:r>
            <a:r>
              <a:rPr lang="it-IT" sz="5600" i="1" spc="-75"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spc="-10" dirty="0">
                <a:effectLst/>
                <a:latin typeface="Calibri" panose="020F0502020204030204" pitchFamily="34" charset="0"/>
                <a:ea typeface="Calibri" panose="020F0502020204030204" pitchFamily="34" charset="0"/>
                <a:cs typeface="Times New Roman" panose="02020603050405020304" pitchFamily="18" charset="0"/>
              </a:rPr>
              <a:t>Solferino,</a:t>
            </a:r>
            <a:r>
              <a:rPr lang="it-IT" sz="5600" i="1" spc="-80"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spc="-10" dirty="0">
                <a:effectLst/>
                <a:latin typeface="Calibri" panose="020F0502020204030204" pitchFamily="34" charset="0"/>
                <a:ea typeface="Calibri" panose="020F0502020204030204" pitchFamily="34" charset="0"/>
                <a:cs typeface="Times New Roman" panose="02020603050405020304" pitchFamily="18" charset="0"/>
              </a:rPr>
              <a:t>16 </a:t>
            </a:r>
            <a:r>
              <a:rPr lang="it-IT" sz="5600" i="1" dirty="0">
                <a:effectLst/>
                <a:latin typeface="Calibri" panose="020F0502020204030204" pitchFamily="34" charset="0"/>
                <a:ea typeface="Calibri" panose="020F0502020204030204" pitchFamily="34" charset="0"/>
                <a:cs typeface="Times New Roman" panose="02020603050405020304" pitchFamily="18" charset="0"/>
              </a:rPr>
              <a:t>a</a:t>
            </a:r>
            <a:r>
              <a:rPr lang="it-IT" sz="5600" i="1" spc="-110" dirty="0">
                <a:effectLst/>
                <a:latin typeface="Calibri" panose="020F0502020204030204" pitchFamily="34" charset="0"/>
                <a:ea typeface="Calibri" panose="020F0502020204030204" pitchFamily="34" charset="0"/>
                <a:cs typeface="Times New Roman" panose="02020603050405020304" pitchFamily="18" charset="0"/>
              </a:rPr>
              <a:t> </a:t>
            </a:r>
            <a:r>
              <a:rPr lang="it-IT" sz="5600" i="1" dirty="0">
                <a:effectLst/>
                <a:latin typeface="Calibri" panose="020F0502020204030204" pitchFamily="34" charset="0"/>
                <a:ea typeface="Calibri" panose="020F0502020204030204" pitchFamily="34" charset="0"/>
                <a:cs typeface="Times New Roman" panose="02020603050405020304" pitchFamily="18" charset="0"/>
              </a:rPr>
              <a:t>Monza”</a:t>
            </a:r>
            <a:r>
              <a:rPr lang="it-IT" sz="5600" dirty="0">
                <a:effectLst/>
                <a:latin typeface="Calibri" panose="020F0502020204030204" pitchFamily="34" charset="0"/>
                <a:ea typeface="Calibri" panose="020F0502020204030204" pitchFamily="34" charset="0"/>
                <a:cs typeface="Times New Roman" panose="02020603050405020304" pitchFamily="18" charset="0"/>
              </a:rPr>
              <a:t>,</a:t>
            </a:r>
            <a:r>
              <a:rPr lang="it-IT" sz="5600" spc="-105" dirty="0">
                <a:effectLst/>
                <a:latin typeface="Calibri" panose="020F0502020204030204" pitchFamily="34" charset="0"/>
                <a:ea typeface="Calibri" panose="020F0502020204030204" pitchFamily="34" charset="0"/>
                <a:cs typeface="Times New Roman" panose="02020603050405020304" pitchFamily="18" charset="0"/>
              </a:rPr>
              <a:t> </a:t>
            </a:r>
            <a:r>
              <a:rPr lang="it-IT" sz="5600" dirty="0">
                <a:effectLst/>
                <a:latin typeface="Calibri" panose="020F0502020204030204" pitchFamily="34" charset="0"/>
                <a:ea typeface="Calibri" panose="020F0502020204030204" pitchFamily="34" charset="0"/>
                <a:cs typeface="Times New Roman" panose="02020603050405020304" pitchFamily="18" charset="0"/>
              </a:rPr>
              <a:t>la cui</a:t>
            </a:r>
            <a:r>
              <a:rPr lang="it-IT" sz="5600" spc="-105" dirty="0">
                <a:effectLst/>
                <a:latin typeface="Calibri" panose="020F0502020204030204" pitchFamily="34" charset="0"/>
                <a:ea typeface="Calibri" panose="020F0502020204030204" pitchFamily="34" charset="0"/>
                <a:cs typeface="Times New Roman" panose="02020603050405020304" pitchFamily="18" charset="0"/>
              </a:rPr>
              <a:t> s</a:t>
            </a:r>
            <a:r>
              <a:rPr lang="it-IT" sz="5600" dirty="0">
                <a:effectLst/>
                <a:latin typeface="Calibri" panose="020F0502020204030204" pitchFamily="34" charset="0"/>
                <a:ea typeface="Calibri" panose="020F0502020204030204" pitchFamily="34" charset="0"/>
                <a:cs typeface="Times New Roman" panose="02020603050405020304" pitchFamily="18" charset="0"/>
              </a:rPr>
              <a:t>ottoscrizione è avvenuta in</a:t>
            </a:r>
            <a:r>
              <a:rPr lang="it-IT" sz="5600" spc="-105" dirty="0">
                <a:effectLst/>
                <a:latin typeface="Calibri" panose="020F0502020204030204" pitchFamily="34" charset="0"/>
                <a:ea typeface="Calibri" panose="020F0502020204030204" pitchFamily="34" charset="0"/>
                <a:cs typeface="Times New Roman" panose="02020603050405020304" pitchFamily="18" charset="0"/>
              </a:rPr>
              <a:t> </a:t>
            </a:r>
            <a:r>
              <a:rPr lang="it-IT" sz="5600" dirty="0">
                <a:effectLst/>
                <a:latin typeface="Calibri" panose="020F0502020204030204" pitchFamily="34" charset="0"/>
                <a:ea typeface="Calibri" panose="020F0502020204030204" pitchFamily="34" charset="0"/>
                <a:cs typeface="Times New Roman" panose="02020603050405020304" pitchFamily="18" charset="0"/>
              </a:rPr>
              <a:t>data</a:t>
            </a:r>
            <a:r>
              <a:rPr lang="it-IT" sz="5600" spc="-105" dirty="0">
                <a:effectLst/>
                <a:latin typeface="Calibri" panose="020F0502020204030204" pitchFamily="34" charset="0"/>
                <a:ea typeface="Calibri" panose="020F0502020204030204" pitchFamily="34" charset="0"/>
                <a:cs typeface="Times New Roman" panose="02020603050405020304" pitchFamily="18" charset="0"/>
              </a:rPr>
              <a:t> </a:t>
            </a:r>
            <a:r>
              <a:rPr lang="it-IT" sz="5600" dirty="0">
                <a:effectLst/>
                <a:latin typeface="Calibri" panose="020F0502020204030204" pitchFamily="34" charset="0"/>
                <a:ea typeface="Calibri" panose="020F0502020204030204" pitchFamily="34" charset="0"/>
                <a:cs typeface="Times New Roman" panose="02020603050405020304" pitchFamily="18" charset="0"/>
              </a:rPr>
              <a:t>17</a:t>
            </a:r>
            <a:r>
              <a:rPr lang="it-IT" sz="5600" spc="-105" dirty="0">
                <a:effectLst/>
                <a:latin typeface="Calibri" panose="020F0502020204030204" pitchFamily="34" charset="0"/>
                <a:ea typeface="Calibri" panose="020F0502020204030204" pitchFamily="34" charset="0"/>
                <a:cs typeface="Times New Roman" panose="02020603050405020304" pitchFamily="18" charset="0"/>
              </a:rPr>
              <a:t> </a:t>
            </a:r>
            <a:r>
              <a:rPr lang="it-IT" sz="5600" dirty="0">
                <a:effectLst/>
                <a:latin typeface="Calibri" panose="020F0502020204030204" pitchFamily="34" charset="0"/>
                <a:ea typeface="Calibri" panose="020F0502020204030204" pitchFamily="34" charset="0"/>
                <a:cs typeface="Times New Roman" panose="02020603050405020304" pitchFamily="18" charset="0"/>
              </a:rPr>
              <a:t>settembre</a:t>
            </a:r>
            <a:r>
              <a:rPr lang="it-IT" sz="5600" spc="-105" dirty="0">
                <a:effectLst/>
                <a:latin typeface="Calibri" panose="020F0502020204030204" pitchFamily="34" charset="0"/>
                <a:ea typeface="Calibri" panose="020F0502020204030204" pitchFamily="34" charset="0"/>
                <a:cs typeface="Times New Roman" panose="02020603050405020304" pitchFamily="18" charset="0"/>
              </a:rPr>
              <a:t> </a:t>
            </a:r>
            <a:r>
              <a:rPr lang="it-IT" sz="5600" dirty="0">
                <a:effectLst/>
                <a:latin typeface="Calibri" panose="020F0502020204030204" pitchFamily="34" charset="0"/>
                <a:ea typeface="Calibri" panose="020F0502020204030204" pitchFamily="34" charset="0"/>
                <a:cs typeface="Times New Roman" panose="02020603050405020304" pitchFamily="18" charset="0"/>
              </a:rPr>
              <a:t>2008.</a:t>
            </a:r>
            <a:endParaRPr lang="it-IT" sz="5600" dirty="0"/>
          </a:p>
        </p:txBody>
      </p:sp>
      <p:pic>
        <p:nvPicPr>
          <p:cNvPr id="4" name="Segnaposto contenuto 3">
            <a:extLst>
              <a:ext uri="{FF2B5EF4-FFF2-40B4-BE49-F238E27FC236}">
                <a16:creationId xmlns:a16="http://schemas.microsoft.com/office/drawing/2014/main" id="{EE237D49-8CE1-4B19-94A7-1AD7BBB9A3A0}"/>
              </a:ext>
            </a:extLst>
          </p:cNvPr>
          <p:cNvPicPr>
            <a:picLocks noGrp="1" noChangeAspect="1"/>
          </p:cNvPicPr>
          <p:nvPr>
            <p:ph idx="1"/>
          </p:nvPr>
        </p:nvPicPr>
        <p:blipFill>
          <a:blip r:embed="rId2"/>
          <a:stretch>
            <a:fillRect/>
          </a:stretch>
        </p:blipFill>
        <p:spPr>
          <a:xfrm>
            <a:off x="2017138" y="5868164"/>
            <a:ext cx="25305900" cy="14563481"/>
          </a:xfrm>
          <a:prstGeom prst="rect">
            <a:avLst/>
          </a:prstGeom>
        </p:spPr>
      </p:pic>
    </p:spTree>
    <p:extLst>
      <p:ext uri="{BB962C8B-B14F-4D97-AF65-F5344CB8AC3E}">
        <p14:creationId xmlns:p14="http://schemas.microsoft.com/office/powerpoint/2010/main" val="235110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4B0E90-D6C4-4152-AA3F-01D4E691311D}"/>
              </a:ext>
            </a:extLst>
          </p:cNvPr>
          <p:cNvSpPr>
            <a:spLocks noGrp="1"/>
          </p:cNvSpPr>
          <p:nvPr>
            <p:ph type="title"/>
          </p:nvPr>
        </p:nvSpPr>
        <p:spPr/>
        <p:txBody>
          <a:bodyPr>
            <a:noAutofit/>
          </a:bodyPr>
          <a:lstStyle/>
          <a:p>
            <a:pPr algn="just"/>
            <a:r>
              <a:rPr lang="it-IT" sz="5600" dirty="0">
                <a:effectLst/>
                <a:latin typeface="Calibri" panose="020F0502020204030204" pitchFamily="34" charset="0"/>
                <a:ea typeface="Calibri" panose="020F0502020204030204" pitchFamily="34" charset="0"/>
                <a:cs typeface="Times New Roman" panose="02020603050405020304" pitchFamily="18" charset="0"/>
              </a:rPr>
              <a:t>Quanto previsto dall’Accordo di Programma, che ha origine dall’Ambito di Trasformazione n. 40 di cui al Documento di Piano del PGT del Comune di Monza del 2007, prevedeva funzioni residenziali (mq 43.000) e terziarie/direzionali/commerciali (mq 6.500) per un totale di mq 49.500 ritenute dalla Segreteria Tecnica dell’</a:t>
            </a:r>
            <a:r>
              <a:rPr lang="it-IT" sz="5600" dirty="0" err="1">
                <a:effectLst/>
                <a:latin typeface="Calibri" panose="020F0502020204030204" pitchFamily="34" charset="0"/>
                <a:ea typeface="Calibri" panose="020F0502020204030204" pitchFamily="34" charset="0"/>
                <a:cs typeface="Times New Roman" panose="02020603050405020304" pitchFamily="18" charset="0"/>
              </a:rPr>
              <a:t>AdP</a:t>
            </a:r>
            <a:r>
              <a:rPr lang="it-IT" sz="5600" dirty="0">
                <a:effectLst/>
                <a:latin typeface="Calibri" panose="020F0502020204030204" pitchFamily="34" charset="0"/>
                <a:ea typeface="Calibri" panose="020F0502020204030204" pitchFamily="34" charset="0"/>
                <a:cs typeface="Times New Roman" panose="02020603050405020304" pitchFamily="18" charset="0"/>
              </a:rPr>
              <a:t> non più attuali con necessità di revisione e aggiornamento per soddisfare le esigenze odierne.</a:t>
            </a:r>
            <a:endParaRPr lang="it-IT" sz="5600" dirty="0"/>
          </a:p>
        </p:txBody>
      </p:sp>
      <p:pic>
        <p:nvPicPr>
          <p:cNvPr id="4" name="Segnaposto contenuto 3">
            <a:extLst>
              <a:ext uri="{FF2B5EF4-FFF2-40B4-BE49-F238E27FC236}">
                <a16:creationId xmlns:a16="http://schemas.microsoft.com/office/drawing/2014/main" id="{D1A5DF5F-49CE-40B3-A742-95AB9E85950E}"/>
              </a:ext>
            </a:extLst>
          </p:cNvPr>
          <p:cNvPicPr>
            <a:picLocks noGrp="1" noChangeAspect="1"/>
          </p:cNvPicPr>
          <p:nvPr>
            <p:ph idx="1"/>
          </p:nvPr>
        </p:nvPicPr>
        <p:blipFill>
          <a:blip r:embed="rId2"/>
          <a:stretch>
            <a:fillRect/>
          </a:stretch>
        </p:blipFill>
        <p:spPr>
          <a:xfrm>
            <a:off x="2017137" y="5873857"/>
            <a:ext cx="25305901" cy="14034396"/>
          </a:xfrm>
          <a:prstGeom prst="rect">
            <a:avLst/>
          </a:prstGeom>
        </p:spPr>
      </p:pic>
      <p:sp>
        <p:nvSpPr>
          <p:cNvPr id="5" name="CasellaDiTesto 4">
            <a:extLst>
              <a:ext uri="{FF2B5EF4-FFF2-40B4-BE49-F238E27FC236}">
                <a16:creationId xmlns:a16="http://schemas.microsoft.com/office/drawing/2014/main" id="{B3BFB9D0-6CF6-40BD-B801-D58D97D2569D}"/>
              </a:ext>
            </a:extLst>
          </p:cNvPr>
          <p:cNvSpPr txBox="1"/>
          <p:nvPr/>
        </p:nvSpPr>
        <p:spPr>
          <a:xfrm>
            <a:off x="7374730" y="20048268"/>
            <a:ext cx="14590713" cy="707886"/>
          </a:xfrm>
          <a:prstGeom prst="rect">
            <a:avLst/>
          </a:prstGeom>
          <a:noFill/>
        </p:spPr>
        <p:txBody>
          <a:bodyPr wrap="square" rtlCol="0">
            <a:spAutoFit/>
          </a:bodyPr>
          <a:lstStyle/>
          <a:p>
            <a:pPr algn="ctr"/>
            <a:r>
              <a:rPr lang="it-IT" sz="4000" b="1" dirty="0"/>
              <a:t>Estratti cartografici PGT vigente e scheda ex ambito AT40 –PGT 2007</a:t>
            </a:r>
          </a:p>
        </p:txBody>
      </p:sp>
    </p:spTree>
    <p:extLst>
      <p:ext uri="{BB962C8B-B14F-4D97-AF65-F5344CB8AC3E}">
        <p14:creationId xmlns:p14="http://schemas.microsoft.com/office/powerpoint/2010/main" val="258224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999F2B-F937-41DF-88ED-EFB729E398AE}"/>
              </a:ext>
            </a:extLst>
          </p:cNvPr>
          <p:cNvSpPr>
            <a:spLocks noGrp="1"/>
          </p:cNvSpPr>
          <p:nvPr>
            <p:ph type="title"/>
          </p:nvPr>
        </p:nvSpPr>
        <p:spPr>
          <a:xfrm flipV="1">
            <a:off x="2017137" y="818147"/>
            <a:ext cx="25305901" cy="349074"/>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47FA8E7C-7117-433A-B518-73DFB98B5758}"/>
              </a:ext>
            </a:extLst>
          </p:cNvPr>
          <p:cNvSpPr>
            <a:spLocks noGrp="1"/>
          </p:cNvSpPr>
          <p:nvPr>
            <p:ph idx="1"/>
          </p:nvPr>
        </p:nvSpPr>
        <p:spPr>
          <a:xfrm>
            <a:off x="2017137" y="2117559"/>
            <a:ext cx="25305901" cy="17628706"/>
          </a:xfrm>
        </p:spPr>
        <p:txBody>
          <a:bodyPr>
            <a:normAutofit/>
          </a:bodyPr>
          <a:lstStyle/>
          <a:p>
            <a:pPr marL="0" indent="0" algn="just">
              <a:lnSpc>
                <a:spcPct val="100000"/>
              </a:lnSpc>
              <a:spcBef>
                <a:spcPct val="0"/>
              </a:spcBef>
              <a:spcAft>
                <a:spcPts val="600"/>
              </a:spcAft>
              <a:buNone/>
            </a:pPr>
            <a:r>
              <a:rPr lang="it-IT" sz="5600" dirty="0">
                <a:latin typeface="Calibri" panose="020F0502020204030204" pitchFamily="34" charset="0"/>
                <a:ea typeface="Calibri" panose="020F0502020204030204" pitchFamily="34" charset="0"/>
                <a:cs typeface="Times New Roman" panose="02020603050405020304" pitchFamily="18" charset="0"/>
              </a:rPr>
              <a:t>Con deliberazione n. XI/484 del 2 agosto 2018 la Giunta regionale ha promosso l’Atto integrativo dell’Accordo di Programma finalizzato all’adeguamento strutturale e tecnologico dell’Ospedale San Gerardo di Monza a seguito della valorizzazione dell’area del vecchio Ospedale sito in via Solferino, 16 a Monza di superficie complessiva pari a 63.150 mq.</a:t>
            </a:r>
          </a:p>
          <a:p>
            <a:pPr marL="0" indent="0" algn="just">
              <a:lnSpc>
                <a:spcPct val="100000"/>
              </a:lnSpc>
              <a:spcBef>
                <a:spcPct val="0"/>
              </a:spcBef>
              <a:spcAft>
                <a:spcPts val="800"/>
              </a:spcAft>
              <a:buNone/>
            </a:pPr>
            <a:r>
              <a:rPr lang="it-IT" sz="5600" dirty="0">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00000"/>
              </a:lnSpc>
              <a:spcBef>
                <a:spcPct val="0"/>
              </a:spcBef>
              <a:spcAft>
                <a:spcPts val="600"/>
              </a:spcAft>
              <a:buNone/>
            </a:pPr>
            <a:r>
              <a:rPr lang="it-IT" sz="5600" dirty="0">
                <a:latin typeface="Calibri" panose="020F0502020204030204" pitchFamily="34" charset="0"/>
                <a:ea typeface="Calibri" panose="020F0502020204030204" pitchFamily="34" charset="0"/>
                <a:cs typeface="Times New Roman" panose="02020603050405020304" pitchFamily="18" charset="0"/>
              </a:rPr>
              <a:t>Con il richiamato Atto integrativo veniva stabilita, tra gli obiettivi di valorizzazione del compendio costituito dall’Ospedale vecchio di via Solferino Monza, anche la destinazione di parti di esso al fine dell’insediamento di funzioni sia pubbliche che di interesse pubblico o generale attraverso un progetto unitario di riqualificazione ambientale e territoriale.</a:t>
            </a:r>
          </a:p>
          <a:p>
            <a:pPr marL="0" indent="0" algn="just">
              <a:lnSpc>
                <a:spcPct val="100000"/>
              </a:lnSpc>
              <a:spcBef>
                <a:spcPct val="0"/>
              </a:spcBef>
              <a:spcAft>
                <a:spcPts val="800"/>
              </a:spcAft>
              <a:buNone/>
            </a:pPr>
            <a:r>
              <a:rPr lang="it-IT" sz="5600" dirty="0">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00000"/>
              </a:lnSpc>
              <a:spcBef>
                <a:spcPct val="0"/>
              </a:spcBef>
              <a:spcAft>
                <a:spcPts val="600"/>
              </a:spcAft>
              <a:buNone/>
            </a:pPr>
            <a:r>
              <a:rPr lang="it-IT" sz="5600" dirty="0">
                <a:latin typeface="Calibri" panose="020F0502020204030204" pitchFamily="34" charset="0"/>
                <a:ea typeface="Calibri" panose="020F0502020204030204" pitchFamily="34" charset="0"/>
                <a:cs typeface="Times New Roman" panose="02020603050405020304" pitchFamily="18" charset="0"/>
              </a:rPr>
              <a:t>Nei successivi incontri di Segreteria Tecnica e Comitato di Vigilanza, composte dai rappresentanti di Regione Lombardia, Comune di Monza e Fondazione IRCCS San Gerardo dei Tintori, si è convenuta, con verbale della Segreteria Tecnica del 14 dicembre 2023, la necessità di redigere un Masterplan Urbanistico ex art. 14 comma 12 della L.R. 12/05 e </a:t>
            </a:r>
            <a:r>
              <a:rPr lang="it-IT" sz="5600" dirty="0" err="1">
                <a:latin typeface="Calibri" panose="020F0502020204030204" pitchFamily="34" charset="0"/>
                <a:ea typeface="Calibri" panose="020F0502020204030204" pitchFamily="34" charset="0"/>
                <a:cs typeface="Times New Roman" panose="02020603050405020304" pitchFamily="18" charset="0"/>
              </a:rPr>
              <a:t>s.m.i.</a:t>
            </a:r>
            <a:r>
              <a:rPr lang="it-IT" sz="5600" dirty="0">
                <a:latin typeface="Calibri" panose="020F0502020204030204" pitchFamily="34" charset="0"/>
                <a:ea typeface="Calibri" panose="020F0502020204030204" pitchFamily="34" charset="0"/>
                <a:cs typeface="Times New Roman" panose="02020603050405020304" pitchFamily="18" charset="0"/>
              </a:rPr>
              <a:t> per costituire “Variante non essenziale” dell’ambito di trasformazione “AT40” del vigente PGT del Comune di Monza e per definire le linee guida di sviluppo e di pianificazione dell’area in oggetto.</a:t>
            </a:r>
          </a:p>
          <a:p>
            <a:endParaRPr lang="it-IT" dirty="0"/>
          </a:p>
        </p:txBody>
      </p:sp>
    </p:spTree>
    <p:extLst>
      <p:ext uri="{BB962C8B-B14F-4D97-AF65-F5344CB8AC3E}">
        <p14:creationId xmlns:p14="http://schemas.microsoft.com/office/powerpoint/2010/main" val="749231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589744-0701-43F4-B326-59C4D71DD6FC}"/>
              </a:ext>
            </a:extLst>
          </p:cNvPr>
          <p:cNvSpPr>
            <a:spLocks noGrp="1"/>
          </p:cNvSpPr>
          <p:nvPr>
            <p:ph type="title"/>
          </p:nvPr>
        </p:nvSpPr>
        <p:spPr>
          <a:xfrm>
            <a:off x="2017137" y="1167221"/>
            <a:ext cx="25305901" cy="148232"/>
          </a:xfrm>
        </p:spPr>
        <p:txBody>
          <a:bodyPr>
            <a:normAutofit fontScale="90000"/>
          </a:bodyPr>
          <a:lstStyle/>
          <a:p>
            <a:endParaRPr lang="it-IT" dirty="0"/>
          </a:p>
        </p:txBody>
      </p:sp>
      <p:pic>
        <p:nvPicPr>
          <p:cNvPr id="4" name="Segnaposto contenuto 3">
            <a:extLst>
              <a:ext uri="{FF2B5EF4-FFF2-40B4-BE49-F238E27FC236}">
                <a16:creationId xmlns:a16="http://schemas.microsoft.com/office/drawing/2014/main" id="{37CD63D1-75A9-402D-9160-AF5108F9ED0B}"/>
              </a:ext>
            </a:extLst>
          </p:cNvPr>
          <p:cNvPicPr>
            <a:picLocks noGrp="1" noChangeAspect="1"/>
          </p:cNvPicPr>
          <p:nvPr>
            <p:ph idx="1"/>
          </p:nvPr>
        </p:nvPicPr>
        <p:blipFill>
          <a:blip r:embed="rId2"/>
          <a:stretch>
            <a:fillRect/>
          </a:stretch>
        </p:blipFill>
        <p:spPr>
          <a:xfrm>
            <a:off x="2017137" y="2756150"/>
            <a:ext cx="25305901" cy="16751050"/>
          </a:xfrm>
          <a:prstGeom prst="rect">
            <a:avLst/>
          </a:prstGeom>
        </p:spPr>
      </p:pic>
      <p:sp>
        <p:nvSpPr>
          <p:cNvPr id="6" name="CasellaDiTesto 5">
            <a:extLst>
              <a:ext uri="{FF2B5EF4-FFF2-40B4-BE49-F238E27FC236}">
                <a16:creationId xmlns:a16="http://schemas.microsoft.com/office/drawing/2014/main" id="{28E14516-76B2-4F5C-80F8-07F3813EC7A3}"/>
              </a:ext>
            </a:extLst>
          </p:cNvPr>
          <p:cNvSpPr txBox="1"/>
          <p:nvPr/>
        </p:nvSpPr>
        <p:spPr>
          <a:xfrm>
            <a:off x="7334835" y="20086123"/>
            <a:ext cx="14670504" cy="86177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5000" b="1" dirty="0">
                <a:solidFill>
                  <a:prstClr val="black"/>
                </a:solidFill>
                <a:latin typeface="Calibri" panose="020F0502020204030204"/>
              </a:rPr>
              <a:t>Soglie storiche</a:t>
            </a:r>
            <a:endParaRPr kumimoji="0" lang="it-IT" sz="5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53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589744-0701-43F4-B326-59C4D71DD6FC}"/>
              </a:ext>
            </a:extLst>
          </p:cNvPr>
          <p:cNvSpPr>
            <a:spLocks noGrp="1"/>
          </p:cNvSpPr>
          <p:nvPr>
            <p:ph type="title"/>
          </p:nvPr>
        </p:nvSpPr>
        <p:spPr>
          <a:xfrm>
            <a:off x="2017137" y="1167221"/>
            <a:ext cx="25305901" cy="148232"/>
          </a:xfrm>
        </p:spPr>
        <p:txBody>
          <a:bodyPr>
            <a:normAutofit fontScale="90000"/>
          </a:bodyPr>
          <a:lstStyle/>
          <a:p>
            <a:endParaRPr lang="it-IT" dirty="0"/>
          </a:p>
        </p:txBody>
      </p:sp>
      <p:sp>
        <p:nvSpPr>
          <p:cNvPr id="6" name="CasellaDiTesto 5">
            <a:extLst>
              <a:ext uri="{FF2B5EF4-FFF2-40B4-BE49-F238E27FC236}">
                <a16:creationId xmlns:a16="http://schemas.microsoft.com/office/drawing/2014/main" id="{28E14516-76B2-4F5C-80F8-07F3813EC7A3}"/>
              </a:ext>
            </a:extLst>
          </p:cNvPr>
          <p:cNvSpPr txBox="1"/>
          <p:nvPr/>
        </p:nvSpPr>
        <p:spPr>
          <a:xfrm>
            <a:off x="7334085" y="19763793"/>
            <a:ext cx="14670504" cy="86177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5000" b="1" i="0" u="none" strike="noStrike" kern="1200" cap="none" spc="0" normalizeH="0" baseline="0" noProof="0" dirty="0">
                <a:ln>
                  <a:noFill/>
                </a:ln>
                <a:solidFill>
                  <a:prstClr val="black"/>
                </a:solidFill>
                <a:effectLst/>
                <a:uLnTx/>
                <a:uFillTx/>
                <a:latin typeface="Calibri" panose="020F0502020204030204"/>
                <a:ea typeface="+mn-ea"/>
                <a:cs typeface="+mn-cs"/>
              </a:rPr>
              <a:t>Vincoli di interesse storico artistico</a:t>
            </a:r>
          </a:p>
        </p:txBody>
      </p:sp>
      <p:pic>
        <p:nvPicPr>
          <p:cNvPr id="7" name="Segnaposto contenuto 6">
            <a:extLst>
              <a:ext uri="{FF2B5EF4-FFF2-40B4-BE49-F238E27FC236}">
                <a16:creationId xmlns:a16="http://schemas.microsoft.com/office/drawing/2014/main" id="{3D3E45F5-BF99-4A83-8240-F16DAF3AFAD6}"/>
              </a:ext>
            </a:extLst>
          </p:cNvPr>
          <p:cNvPicPr preferRelativeResize="0">
            <a:picLocks noGrp="1"/>
          </p:cNvPicPr>
          <p:nvPr>
            <p:ph idx="1"/>
          </p:nvPr>
        </p:nvPicPr>
        <p:blipFill>
          <a:blip r:embed="rId2"/>
          <a:stretch>
            <a:fillRect/>
          </a:stretch>
        </p:blipFill>
        <p:spPr>
          <a:xfrm>
            <a:off x="2017137" y="2891528"/>
            <a:ext cx="25304400" cy="15973987"/>
          </a:xfrm>
          <a:prstGeom prst="rect">
            <a:avLst/>
          </a:prstGeom>
        </p:spPr>
      </p:pic>
    </p:spTree>
    <p:extLst>
      <p:ext uri="{BB962C8B-B14F-4D97-AF65-F5344CB8AC3E}">
        <p14:creationId xmlns:p14="http://schemas.microsoft.com/office/powerpoint/2010/main" val="341094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D38643-DDD8-4C0C-B77D-9E6290CC3C3F}"/>
              </a:ext>
            </a:extLst>
          </p:cNvPr>
          <p:cNvSpPr>
            <a:spLocks noGrp="1"/>
          </p:cNvSpPr>
          <p:nvPr>
            <p:ph type="title"/>
          </p:nvPr>
        </p:nvSpPr>
        <p:spPr>
          <a:xfrm>
            <a:off x="2017137" y="1167220"/>
            <a:ext cx="25305901" cy="709705"/>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C30F8B97-5CD2-463D-B5C7-CA33A4104145}"/>
              </a:ext>
            </a:extLst>
          </p:cNvPr>
          <p:cNvSpPr>
            <a:spLocks noGrp="1"/>
          </p:cNvSpPr>
          <p:nvPr>
            <p:ph idx="1"/>
          </p:nvPr>
        </p:nvSpPr>
        <p:spPr>
          <a:xfrm>
            <a:off x="2017136" y="2871537"/>
            <a:ext cx="25305901" cy="17373600"/>
          </a:xfrm>
        </p:spPr>
        <p:txBody>
          <a:bodyPr>
            <a:noAutofit/>
          </a:bodyPr>
          <a:lstStyle/>
          <a:p>
            <a:pPr marL="0" indent="0" algn="just">
              <a:lnSpc>
                <a:spcPct val="100000"/>
              </a:lnSpc>
              <a:spcAft>
                <a:spcPts val="600"/>
              </a:spcAft>
              <a:buNone/>
            </a:pPr>
            <a:r>
              <a:rPr lang="it-IT" sz="7200" dirty="0">
                <a:effectLst/>
                <a:latin typeface="Times New Roman" panose="02020603050405020304" pitchFamily="18" charset="0"/>
                <a:ea typeface="Times New Roman" panose="02020603050405020304" pitchFamily="18" charset="0"/>
              </a:rPr>
              <a:t>In sede di Segreteria Tecnica del 15 febbraio 2024 è stato formalmente approvato e ratificato il documento allegato al verbale della Segreteria Tecnica del 14 dicembre 2023 che definisce le attività e gli obiettivi per la redazione del Masterplan che costituisce lo strumento sostitutivo della procedura di Piano Attuativo per l’attuazione dell’ambito in lotti funzionali mediante Permesso di Costruire convenzionato, in esecuzione di quanto stabilito dall’art. 5 dell’atto integrativo all’accordo di programma approvato con DGR </a:t>
            </a:r>
            <a:r>
              <a:rPr lang="it-IT" sz="7200" dirty="0" err="1">
                <a:effectLst/>
                <a:latin typeface="Times New Roman" panose="02020603050405020304" pitchFamily="18" charset="0"/>
                <a:ea typeface="Times New Roman" panose="02020603050405020304" pitchFamily="18" charset="0"/>
              </a:rPr>
              <a:t>n.XI</a:t>
            </a:r>
            <a:r>
              <a:rPr lang="it-IT" sz="7200" dirty="0">
                <a:effectLst/>
                <a:latin typeface="Times New Roman" panose="02020603050405020304" pitchFamily="18" charset="0"/>
                <a:ea typeface="Times New Roman" panose="02020603050405020304" pitchFamily="18" charset="0"/>
              </a:rPr>
              <a:t>/484/2018.</a:t>
            </a:r>
          </a:p>
          <a:p>
            <a:pPr marL="0" indent="0" algn="just">
              <a:lnSpc>
                <a:spcPct val="100000"/>
              </a:lnSpc>
              <a:spcAft>
                <a:spcPts val="600"/>
              </a:spcAft>
              <a:buNone/>
            </a:pPr>
            <a:r>
              <a:rPr lang="it-IT" sz="7200" dirty="0">
                <a:effectLst/>
                <a:latin typeface="Times New Roman" panose="02020603050405020304" pitchFamily="18" charset="0"/>
                <a:ea typeface="Times New Roman" panose="02020603050405020304" pitchFamily="18" charset="0"/>
              </a:rPr>
              <a:t>Il Masterplan è stato completato nel mese di aprile 2025 ed approvato in sede di Collegio di Vigilanza dell’Accordo di Programma tra Regione Lombardia, Comune di Monza e Fondazione IRCCS San Gerardo di Monza, come da verbale agli atti in data 23/04/2025.</a:t>
            </a:r>
          </a:p>
        </p:txBody>
      </p:sp>
    </p:spTree>
    <p:extLst>
      <p:ext uri="{BB962C8B-B14F-4D97-AF65-F5344CB8AC3E}">
        <p14:creationId xmlns:p14="http://schemas.microsoft.com/office/powerpoint/2010/main" val="217540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006A-7B98-47CC-A192-470CECE52E50}"/>
              </a:ext>
            </a:extLst>
          </p:cNvPr>
          <p:cNvSpPr>
            <a:spLocks noGrp="1"/>
          </p:cNvSpPr>
          <p:nvPr>
            <p:ph type="title"/>
          </p:nvPr>
        </p:nvSpPr>
        <p:spPr>
          <a:xfrm>
            <a:off x="2017137" y="1167221"/>
            <a:ext cx="25305901" cy="308653"/>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563C2522-8B8B-4BDA-BC56-78DFD4A814E5}"/>
              </a:ext>
            </a:extLst>
          </p:cNvPr>
          <p:cNvSpPr>
            <a:spLocks noGrp="1"/>
          </p:cNvSpPr>
          <p:nvPr>
            <p:ph idx="1"/>
          </p:nvPr>
        </p:nvSpPr>
        <p:spPr>
          <a:xfrm>
            <a:off x="2017137" y="2662989"/>
            <a:ext cx="25305901" cy="17083275"/>
          </a:xfrm>
        </p:spPr>
        <p:txBody>
          <a:bodyPr/>
          <a:lstStyle/>
          <a:p>
            <a:pPr marL="0" marR="0" lvl="0" indent="0" algn="just" defTabSz="2923154" rtl="0" eaLnBrk="1" fontAlgn="auto" latinLnBrk="0" hangingPunct="1">
              <a:lnSpc>
                <a:spcPct val="90000"/>
              </a:lnSpc>
              <a:spcBef>
                <a:spcPts val="3197"/>
              </a:spcBef>
              <a:spcAft>
                <a:spcPts val="600"/>
              </a:spcAft>
              <a:buClrTx/>
              <a:buSzTx/>
              <a:buFont typeface="Arial" panose="020B0604020202020204" pitchFamily="34" charset="0"/>
              <a:buNone/>
              <a:tabLst/>
              <a:defRPr/>
            </a:pPr>
            <a:r>
              <a:rPr kumimoji="0" lang="it-IT" sz="7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Il Masterplan prevede una diversa ipotesi localizzativa delle funzioni da insediare nell’ambito territoriale, rispetto all’originaria soluzione prevista dall’</a:t>
            </a:r>
            <a:r>
              <a:rPr kumimoji="0" lang="it-IT" sz="7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AdP</a:t>
            </a:r>
            <a:r>
              <a:rPr kumimoji="0" lang="it-IT" sz="7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attraverso una suddivisione del presidio nei seguenti ambiti: </a:t>
            </a:r>
          </a:p>
          <a:p>
            <a:pPr marL="0" marR="0" lvl="0" indent="0" algn="just" defTabSz="2923154" rtl="0" eaLnBrk="1" fontAlgn="auto" latinLnBrk="0" hangingPunct="1">
              <a:lnSpc>
                <a:spcPct val="90000"/>
              </a:lnSpc>
              <a:spcBef>
                <a:spcPts val="3197"/>
              </a:spcBef>
              <a:spcAft>
                <a:spcPts val="600"/>
              </a:spcAft>
              <a:buClrTx/>
              <a:buSzTx/>
              <a:buFont typeface="Arial" panose="020B0604020202020204" pitchFamily="34" charset="0"/>
              <a:buNone/>
              <a:tabLst/>
              <a:defRPr/>
            </a:pPr>
            <a:endParaRPr kumimoji="0" lang="it-IT" sz="7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19050" lvl="0" indent="-342900" algn="just" defTabSz="2923154" rtl="0" eaLnBrk="1" fontAlgn="auto" latinLnBrk="0" hangingPunct="1">
              <a:lnSpc>
                <a:spcPct val="107000"/>
              </a:lnSpc>
              <a:spcBef>
                <a:spcPts val="35"/>
              </a:spcBef>
              <a:spcAft>
                <a:spcPts val="800"/>
              </a:spcAft>
              <a:buClr>
                <a:srgbClr val="7F7F7F"/>
              </a:buClr>
              <a:buSzPts val="1100"/>
              <a:buFont typeface="Trebuchet MS" panose="020B0603020202020204" pitchFamily="34" charset="0"/>
              <a:buAutoNum type="alphaLcParenR"/>
              <a:tabLst/>
              <a:defRPr/>
            </a:pPr>
            <a:r>
              <a:rPr kumimoji="0" lang="it-IT" sz="7200" b="0" i="0" u="none" strike="noStrike" kern="1200" cap="none" spc="-10" normalizeH="0" baseline="0" noProof="0" dirty="0">
                <a:ln>
                  <a:noFill/>
                </a:ln>
                <a:solidFill>
                  <a:prstClr val="black"/>
                </a:solidFill>
                <a:effectLst/>
                <a:uLnTx/>
                <a:uFillTx/>
                <a:latin typeface="Times New Roman" panose="02020603050405020304" pitchFamily="18" charset="0"/>
                <a:ea typeface="Trebuchet MS" panose="020B0603020202020204" pitchFamily="34" charset="0"/>
                <a:cs typeface="Trebuchet MS" panose="020B0603020202020204" pitchFamily="34" charset="0"/>
              </a:rPr>
              <a:t>servizi sanitari di tipo territoriale di competenza di Fondazione IRCCS San Gerardo;</a:t>
            </a:r>
          </a:p>
          <a:p>
            <a:pPr marL="342900" marR="19050" lvl="0" indent="-342900" algn="just" defTabSz="2923154" rtl="0" eaLnBrk="1" fontAlgn="auto" latinLnBrk="0" hangingPunct="1">
              <a:lnSpc>
                <a:spcPct val="107000"/>
              </a:lnSpc>
              <a:spcBef>
                <a:spcPts val="35"/>
              </a:spcBef>
              <a:spcAft>
                <a:spcPts val="800"/>
              </a:spcAft>
              <a:buClr>
                <a:srgbClr val="7F7F7F"/>
              </a:buClr>
              <a:buSzPts val="1100"/>
              <a:buFont typeface="Trebuchet MS" panose="020B0603020202020204" pitchFamily="34" charset="0"/>
              <a:buAutoNum type="alphaLcParenR"/>
              <a:tabLst/>
              <a:defRPr/>
            </a:pPr>
            <a:r>
              <a:rPr kumimoji="0" lang="it-IT" sz="7200" b="0" i="0" u="none" strike="noStrike" kern="1200" cap="none" spc="-10" normalizeH="0" baseline="0" noProof="0" dirty="0">
                <a:ln>
                  <a:noFill/>
                </a:ln>
                <a:solidFill>
                  <a:prstClr val="black"/>
                </a:solidFill>
                <a:effectLst/>
                <a:uLnTx/>
                <a:uFillTx/>
                <a:latin typeface="Calibri" panose="020F0502020204030204" pitchFamily="34" charset="0"/>
                <a:ea typeface="Trebuchet MS" panose="020B0603020202020204" pitchFamily="34" charset="0"/>
                <a:cs typeface="Trebuchet MS" panose="020B0603020202020204" pitchFamily="34" charset="0"/>
              </a:rPr>
              <a:t>servizi comunali di competenza del Comune di Monza;</a:t>
            </a:r>
          </a:p>
          <a:p>
            <a:pPr marL="342900" marR="19050" lvl="0" indent="-342900" algn="just" defTabSz="2923154" rtl="0" eaLnBrk="1" fontAlgn="auto" latinLnBrk="0" hangingPunct="1">
              <a:lnSpc>
                <a:spcPct val="107000"/>
              </a:lnSpc>
              <a:spcBef>
                <a:spcPts val="35"/>
              </a:spcBef>
              <a:spcAft>
                <a:spcPts val="800"/>
              </a:spcAft>
              <a:buClr>
                <a:srgbClr val="7F7F7F"/>
              </a:buClr>
              <a:buSzPts val="1100"/>
              <a:buFont typeface="Trebuchet MS" panose="020B0603020202020204" pitchFamily="34" charset="0"/>
              <a:buAutoNum type="alphaLcParenR"/>
              <a:tabLst/>
              <a:defRPr/>
            </a:pPr>
            <a:r>
              <a:rPr kumimoji="0" lang="it-IT" sz="7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mn-cs"/>
              </a:rPr>
              <a:t>servizi socio sanitari di competenza dell’ATS di Monza e Brianza;</a:t>
            </a:r>
          </a:p>
          <a:p>
            <a:pPr marL="342900" marR="19050" lvl="0" indent="-342900" algn="just" defTabSz="2923154" rtl="0" eaLnBrk="1" fontAlgn="auto" latinLnBrk="0" hangingPunct="1">
              <a:lnSpc>
                <a:spcPct val="107000"/>
              </a:lnSpc>
              <a:spcBef>
                <a:spcPts val="35"/>
              </a:spcBef>
              <a:spcAft>
                <a:spcPts val="800"/>
              </a:spcAft>
              <a:buClr>
                <a:srgbClr val="7F7F7F"/>
              </a:buClr>
              <a:buSzPts val="1100"/>
              <a:buFont typeface="Trebuchet MS" panose="020B0603020202020204" pitchFamily="34" charset="0"/>
              <a:buAutoNum type="alphaLcParenR"/>
              <a:tabLst/>
              <a:defRPr/>
            </a:pPr>
            <a:r>
              <a:rPr kumimoji="0" lang="it-IT" sz="7200" b="0" i="0" u="none" strike="noStrike" kern="1200" cap="none" spc="-10" normalizeH="0" baseline="0" noProof="0" dirty="0">
                <a:ln>
                  <a:noFill/>
                </a:ln>
                <a:solidFill>
                  <a:prstClr val="black"/>
                </a:solidFill>
                <a:effectLst/>
                <a:uLnTx/>
                <a:uFillTx/>
                <a:latin typeface="Times New Roman" panose="02020603050405020304" pitchFamily="18" charset="0"/>
                <a:ea typeface="Trebuchet MS" panose="020B0603020202020204" pitchFamily="34" charset="0"/>
                <a:cs typeface="Trebuchet MS" panose="020B0603020202020204" pitchFamily="34" charset="0"/>
              </a:rPr>
              <a:t>servizi sovraccomunali di sicurezza (Arma dei Carabinieri);</a:t>
            </a:r>
            <a:endParaRPr kumimoji="0" lang="it-IT" sz="7200" b="0" i="0" u="none" strike="noStrike" kern="1200" cap="none" spc="-10" normalizeH="0" baseline="0" noProof="0" dirty="0">
              <a:ln>
                <a:noFill/>
              </a:ln>
              <a:solidFill>
                <a:prstClr val="black"/>
              </a:solidFill>
              <a:effectLst/>
              <a:uLnTx/>
              <a:uFillTx/>
              <a:latin typeface="Calibri" panose="020F0502020204030204" pitchFamily="34" charset="0"/>
              <a:ea typeface="Trebuchet MS" panose="020B0603020202020204" pitchFamily="34" charset="0"/>
              <a:cs typeface="Trebuchet MS" panose="020B0603020202020204" pitchFamily="34" charset="0"/>
            </a:endParaRPr>
          </a:p>
          <a:p>
            <a:pPr marL="342900" marR="19050" lvl="0" indent="-342900" algn="just" defTabSz="2923154" rtl="0" eaLnBrk="1" fontAlgn="auto" latinLnBrk="0" hangingPunct="1">
              <a:lnSpc>
                <a:spcPct val="107000"/>
              </a:lnSpc>
              <a:spcBef>
                <a:spcPts val="35"/>
              </a:spcBef>
              <a:spcAft>
                <a:spcPts val="800"/>
              </a:spcAft>
              <a:buClr>
                <a:srgbClr val="7F7F7F"/>
              </a:buClr>
              <a:buSzPts val="1100"/>
              <a:buFont typeface="Trebuchet MS" panose="020B0603020202020204" pitchFamily="34" charset="0"/>
              <a:buAutoNum type="alphaLcParenR"/>
              <a:tabLst/>
              <a:defRPr/>
            </a:pPr>
            <a:r>
              <a:rPr kumimoji="0" lang="it-IT" sz="7200" b="0" i="0" u="none" strike="noStrike" kern="1200" cap="none" spc="-10" normalizeH="0" baseline="0" noProof="0" dirty="0">
                <a:ln>
                  <a:noFill/>
                </a:ln>
                <a:solidFill>
                  <a:prstClr val="black"/>
                </a:solidFill>
                <a:effectLst/>
                <a:uLnTx/>
                <a:uFillTx/>
                <a:latin typeface="Times New Roman" panose="02020603050405020304" pitchFamily="18" charset="0"/>
                <a:ea typeface="Trebuchet MS" panose="020B0603020202020204" pitchFamily="34" charset="0"/>
                <a:cs typeface="Trebuchet MS" panose="020B0603020202020204" pitchFamily="34" charset="0"/>
              </a:rPr>
              <a:t>sviluppo residenziale, terziario e commerciale;</a:t>
            </a:r>
            <a:endParaRPr kumimoji="0" lang="it-IT" sz="7200" b="0" i="0" u="none" strike="noStrike" kern="1200" cap="none" spc="-10" normalizeH="0" baseline="0" noProof="0" dirty="0">
              <a:ln>
                <a:noFill/>
              </a:ln>
              <a:solidFill>
                <a:prstClr val="black"/>
              </a:solidFill>
              <a:effectLst/>
              <a:uLnTx/>
              <a:uFillTx/>
              <a:latin typeface="Calibri" panose="020F0502020204030204" pitchFamily="34" charset="0"/>
              <a:ea typeface="Trebuchet MS" panose="020B0603020202020204" pitchFamily="34" charset="0"/>
              <a:cs typeface="Trebuchet MS" panose="020B0603020202020204" pitchFamily="34" charset="0"/>
            </a:endParaRPr>
          </a:p>
          <a:p>
            <a:pPr marL="342900" marR="19050" lvl="0" indent="-342900" algn="just" defTabSz="2923154" rtl="0" eaLnBrk="1" fontAlgn="auto" latinLnBrk="0" hangingPunct="1">
              <a:lnSpc>
                <a:spcPct val="107000"/>
              </a:lnSpc>
              <a:spcBef>
                <a:spcPts val="35"/>
              </a:spcBef>
              <a:spcAft>
                <a:spcPts val="800"/>
              </a:spcAft>
              <a:buClr>
                <a:srgbClr val="7F7F7F"/>
              </a:buClr>
              <a:buSzPts val="1100"/>
              <a:buFont typeface="Trebuchet MS" panose="020B0603020202020204" pitchFamily="34" charset="0"/>
              <a:buAutoNum type="alphaLcParenR"/>
              <a:tabLst/>
              <a:defRPr/>
            </a:pPr>
            <a:r>
              <a:rPr kumimoji="0" lang="it-IT" sz="7200" b="0" i="0" u="none" strike="noStrike" kern="1200" cap="none" spc="-10" normalizeH="0" baseline="0" noProof="0" dirty="0">
                <a:ln>
                  <a:noFill/>
                </a:ln>
                <a:solidFill>
                  <a:prstClr val="black"/>
                </a:solidFill>
                <a:effectLst/>
                <a:uLnTx/>
                <a:uFillTx/>
                <a:latin typeface="Times New Roman" panose="02020603050405020304" pitchFamily="18" charset="0"/>
                <a:ea typeface="Trebuchet MS" panose="020B0603020202020204" pitchFamily="34" charset="0"/>
                <a:cs typeface="Trebuchet MS" panose="020B0603020202020204" pitchFamily="34" charset="0"/>
              </a:rPr>
              <a:t>area a verde pubblico;</a:t>
            </a:r>
            <a:endParaRPr kumimoji="0" lang="it-IT" sz="7200" b="0" i="0" u="none" strike="noStrike" kern="1200" cap="none" spc="-10" normalizeH="0" baseline="0" noProof="0" dirty="0">
              <a:ln>
                <a:noFill/>
              </a:ln>
              <a:solidFill>
                <a:prstClr val="black"/>
              </a:solidFill>
              <a:effectLst/>
              <a:uLnTx/>
              <a:uFillTx/>
              <a:latin typeface="Calibri" panose="020F0502020204030204" pitchFamily="34" charset="0"/>
              <a:ea typeface="Trebuchet MS" panose="020B0603020202020204" pitchFamily="34" charset="0"/>
              <a:cs typeface="Trebuchet MS" panose="020B0603020202020204" pitchFamily="34" charset="0"/>
            </a:endParaRPr>
          </a:p>
          <a:p>
            <a:pPr marL="342900" marR="19050" lvl="0" indent="-342900" algn="just" defTabSz="2923154" rtl="0" eaLnBrk="1" fontAlgn="auto" latinLnBrk="0" hangingPunct="1">
              <a:lnSpc>
                <a:spcPct val="107000"/>
              </a:lnSpc>
              <a:spcBef>
                <a:spcPts val="35"/>
              </a:spcBef>
              <a:spcAft>
                <a:spcPts val="800"/>
              </a:spcAft>
              <a:buClr>
                <a:srgbClr val="7F7F7F"/>
              </a:buClr>
              <a:buSzPts val="1100"/>
              <a:buFont typeface="Trebuchet MS" panose="020B0603020202020204" pitchFamily="34" charset="0"/>
              <a:buAutoNum type="alphaLcParenR"/>
              <a:tabLst/>
              <a:defRPr/>
            </a:pPr>
            <a:r>
              <a:rPr kumimoji="0" lang="it-IT" sz="7200" b="0" i="0" u="none" strike="noStrike" kern="1200" cap="none" spc="-10" normalizeH="0" baseline="0" noProof="0" dirty="0">
                <a:ln>
                  <a:noFill/>
                </a:ln>
                <a:solidFill>
                  <a:prstClr val="black"/>
                </a:solidFill>
                <a:effectLst/>
                <a:uLnTx/>
                <a:uFillTx/>
                <a:latin typeface="Times New Roman" panose="02020603050405020304" pitchFamily="18" charset="0"/>
                <a:ea typeface="Trebuchet MS" panose="020B0603020202020204" pitchFamily="34" charset="0"/>
                <a:cs typeface="Trebuchet MS" panose="020B0603020202020204" pitchFamily="34" charset="0"/>
              </a:rPr>
              <a:t>viabilità pubblica di attraversamento</a:t>
            </a:r>
            <a:endParaRPr kumimoji="0" lang="it-IT" sz="7200" b="0" i="0" u="none" strike="noStrike" kern="1200" cap="none" spc="-10" normalizeH="0" baseline="0" noProof="0" dirty="0">
              <a:ln>
                <a:noFill/>
              </a:ln>
              <a:solidFill>
                <a:prstClr val="black"/>
              </a:solidFill>
              <a:effectLst/>
              <a:uLnTx/>
              <a:uFillTx/>
              <a:latin typeface="Calibri" panose="020F0502020204030204" pitchFamily="34" charset="0"/>
              <a:ea typeface="Trebuchet MS" panose="020B0603020202020204" pitchFamily="34" charset="0"/>
              <a:cs typeface="Trebuchet MS" panose="020B0603020202020204" pitchFamily="34" charset="0"/>
            </a:endParaRPr>
          </a:p>
          <a:p>
            <a:endParaRPr lang="it-IT" dirty="0"/>
          </a:p>
        </p:txBody>
      </p:sp>
    </p:spTree>
    <p:extLst>
      <p:ext uri="{BB962C8B-B14F-4D97-AF65-F5344CB8AC3E}">
        <p14:creationId xmlns:p14="http://schemas.microsoft.com/office/powerpoint/2010/main" val="212973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256F4C-9F8F-4C1D-B103-021C4CA3B2B3}"/>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D07917DD-1790-466A-A4DC-008E7655BFD8}"/>
              </a:ext>
            </a:extLst>
          </p:cNvPr>
          <p:cNvPicPr>
            <a:picLocks noGrp="1"/>
          </p:cNvPicPr>
          <p:nvPr>
            <p:ph idx="1"/>
          </p:nvPr>
        </p:nvPicPr>
        <p:blipFill>
          <a:blip r:embed="rId2"/>
          <a:stretch>
            <a:fillRect/>
          </a:stretch>
        </p:blipFill>
        <p:spPr>
          <a:xfrm>
            <a:off x="2018638" y="1297808"/>
            <a:ext cx="25304400" cy="17423329"/>
          </a:xfrm>
          <a:prstGeom prst="rect">
            <a:avLst/>
          </a:prstGeom>
        </p:spPr>
      </p:pic>
      <p:sp>
        <p:nvSpPr>
          <p:cNvPr id="6" name="CasellaDiTesto 5">
            <a:extLst>
              <a:ext uri="{FF2B5EF4-FFF2-40B4-BE49-F238E27FC236}">
                <a16:creationId xmlns:a16="http://schemas.microsoft.com/office/drawing/2014/main" id="{D14BB288-B299-4B0C-B481-6EB2CA3DF512}"/>
              </a:ext>
            </a:extLst>
          </p:cNvPr>
          <p:cNvSpPr txBox="1"/>
          <p:nvPr/>
        </p:nvSpPr>
        <p:spPr>
          <a:xfrm>
            <a:off x="7334085" y="19763793"/>
            <a:ext cx="14670504" cy="86177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5000" b="1" dirty="0">
                <a:solidFill>
                  <a:prstClr val="black"/>
                </a:solidFill>
                <a:latin typeface="Calibri" panose="020F0502020204030204"/>
              </a:rPr>
              <a:t>MASTERPLAN</a:t>
            </a:r>
            <a:endParaRPr kumimoji="0" lang="it-IT" sz="5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632571"/>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101</TotalTime>
  <Words>968</Words>
  <Application>Microsoft Office PowerPoint</Application>
  <PresentationFormat>Personalizzato</PresentationFormat>
  <Paragraphs>30</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Calibri Light</vt:lpstr>
      <vt:lpstr>Times New Roman</vt:lpstr>
      <vt:lpstr>Trebuchet MS</vt:lpstr>
      <vt:lpstr>Tema di Office</vt:lpstr>
      <vt:lpstr>    Valorizzazione dell’area del Vecchio Ospedale Via Solferino n.16, Monza (MB)  Accordo di programma ex art. 34 D.L. n°267/2000 – Ospedale San Gerardo di Monza (ex Ambito 40 PGT 2007) </vt:lpstr>
      <vt:lpstr>Con Decreto del Presidente della Giunta regionale n. 10501 del 26 settembre 2008 è stato approvato l’”Accordo di programma finalizzato all’adeguamento strutturale e tecnologico dell’Ospedale San Gerardo di Monza a seguito della valorizzazione dell’area del vecchio Ospedale sito in via Solferino, 16 a Monza”, la cui sottoscrizione è avvenuta in data 17 settembre 2008.</vt:lpstr>
      <vt:lpstr>Quanto previsto dall’Accordo di Programma, che ha origine dall’Ambito di Trasformazione n. 40 di cui al Documento di Piano del PGT del Comune di Monza del 2007, prevedeva funzioni residenziali (mq 43.000) e terziarie/direzionali/commerciali (mq 6.500) per un totale di mq 49.500 ritenute dalla Segreteria Tecnica dell’AdP non più attuali con necessità di revisione e aggiornamento per soddisfare le esigenze odierne.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 coerenza con quanto stabilito dal Masterplan sono state avviate le seguenti azioni attuative: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Mattia Santamaria</dc:creator>
  <cp:lastModifiedBy>Daniel Faletra</cp:lastModifiedBy>
  <cp:revision>16</cp:revision>
  <cp:lastPrinted>2026-03-09T07:47:08Z</cp:lastPrinted>
  <dcterms:created xsi:type="dcterms:W3CDTF">2026-03-06T14:26:15Z</dcterms:created>
  <dcterms:modified xsi:type="dcterms:W3CDTF">2026-03-09T07:52:15Z</dcterms:modified>
</cp:coreProperties>
</file>